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81" r:id="rId3"/>
    <p:sldId id="265" r:id="rId4"/>
    <p:sldId id="282" r:id="rId5"/>
    <p:sldId id="285" r:id="rId6"/>
    <p:sldId id="283" r:id="rId7"/>
    <p:sldId id="272" r:id="rId8"/>
    <p:sldId id="268" r:id="rId9"/>
    <p:sldId id="2147482113" r:id="rId10"/>
    <p:sldId id="2147481008" r:id="rId11"/>
    <p:sldId id="2147482109" r:id="rId12"/>
    <p:sldId id="2147480413" r:id="rId13"/>
    <p:sldId id="2147482106" r:id="rId14"/>
    <p:sldId id="287" r:id="rId15"/>
    <p:sldId id="2147482107" r:id="rId16"/>
    <p:sldId id="2147482108" r:id="rId17"/>
    <p:sldId id="286" r:id="rId18"/>
    <p:sldId id="2147482110" r:id="rId19"/>
    <p:sldId id="2147482114" r:id="rId20"/>
    <p:sldId id="2147482111" r:id="rId21"/>
    <p:sldId id="2147482112" r:id="rId2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97B2D83-FE5F-46CC-82B6-0D76FFB53191}">
          <p14:sldIdLst>
            <p14:sldId id="257"/>
            <p14:sldId id="281"/>
            <p14:sldId id="265"/>
            <p14:sldId id="282"/>
            <p14:sldId id="285"/>
            <p14:sldId id="283"/>
            <p14:sldId id="272"/>
          </p14:sldIdLst>
        </p14:section>
        <p14:section name="conteudo" id="{4F0ED16A-C06C-4BFE-8070-DE087EDC62EA}">
          <p14:sldIdLst>
            <p14:sldId id="268"/>
            <p14:sldId id="2147482113"/>
            <p14:sldId id="2147481008"/>
            <p14:sldId id="2147482109"/>
            <p14:sldId id="2147480413"/>
            <p14:sldId id="2147482106"/>
            <p14:sldId id="287"/>
            <p14:sldId id="2147482107"/>
            <p14:sldId id="2147482108"/>
            <p14:sldId id="286"/>
            <p14:sldId id="2147482110"/>
            <p14:sldId id="2147482114"/>
            <p14:sldId id="2147482111"/>
            <p14:sldId id="214748211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46"/>
    <a:srgbClr val="FF9600"/>
    <a:srgbClr val="1E3A8A"/>
    <a:srgbClr val="FDBA74"/>
    <a:srgbClr val="2563EB"/>
    <a:srgbClr val="535252"/>
    <a:srgbClr val="FAAA37"/>
    <a:srgbClr val="3260E5"/>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13902A-47A9-4F42-BC1F-52332383B444}" v="3" dt="2026-05-06T12:15:37.2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364" autoAdjust="0"/>
  </p:normalViewPr>
  <p:slideViewPr>
    <p:cSldViewPr snapToGrid="0">
      <p:cViewPr varScale="1">
        <p:scale>
          <a:sx n="111" d="100"/>
          <a:sy n="111" d="100"/>
        </p:scale>
        <p:origin x="74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dney Cirqueira" userId="c4d0a45da02f6fbc" providerId="LiveId" clId="{736FF728-148B-46A7-A948-D7C4768845D6}"/>
    <pc:docChg chg="undo custSel addSld modSld modSection">
      <pc:chgData name="Sidney Cirqueira" userId="c4d0a45da02f6fbc" providerId="LiveId" clId="{736FF728-148B-46A7-A948-D7C4768845D6}" dt="2026-05-06T12:16:21.014" v="12" actId="27614"/>
      <pc:docMkLst>
        <pc:docMk/>
      </pc:docMkLst>
      <pc:sldChg chg="addSp delSp modSp mod">
        <pc:chgData name="Sidney Cirqueira" userId="c4d0a45da02f6fbc" providerId="LiveId" clId="{736FF728-148B-46A7-A948-D7C4768845D6}" dt="2026-05-06T00:52:07.892" v="2" actId="1076"/>
        <pc:sldMkLst>
          <pc:docMk/>
          <pc:sldMk cId="3798986477" sldId="2147482110"/>
        </pc:sldMkLst>
        <pc:picChg chg="mod">
          <ac:chgData name="Sidney Cirqueira" userId="c4d0a45da02f6fbc" providerId="LiveId" clId="{736FF728-148B-46A7-A948-D7C4768845D6}" dt="2026-05-06T00:52:07.892" v="2" actId="1076"/>
          <ac:picMkLst>
            <pc:docMk/>
            <pc:sldMk cId="3798986477" sldId="2147482110"/>
            <ac:picMk id="3" creationId="{A9138542-BE55-6EE9-8DF6-5A8141610E4A}"/>
          </ac:picMkLst>
        </pc:picChg>
        <pc:inkChg chg="add del">
          <ac:chgData name="Sidney Cirqueira" userId="c4d0a45da02f6fbc" providerId="LiveId" clId="{736FF728-148B-46A7-A948-D7C4768845D6}" dt="2026-05-05T23:20:21.409" v="1" actId="478"/>
          <ac:inkMkLst>
            <pc:docMk/>
            <pc:sldMk cId="3798986477" sldId="2147482110"/>
            <ac:inkMk id="2" creationId="{CD688161-04F6-4C1E-A48A-6800F0184F9A}"/>
          </ac:inkMkLst>
        </pc:inkChg>
      </pc:sldChg>
      <pc:sldChg chg="addSp delSp modSp add mod">
        <pc:chgData name="Sidney Cirqueira" userId="c4d0a45da02f6fbc" providerId="LiveId" clId="{736FF728-148B-46A7-A948-D7C4768845D6}" dt="2026-05-06T12:16:21.014" v="12" actId="27614"/>
        <pc:sldMkLst>
          <pc:docMk/>
          <pc:sldMk cId="2595404504" sldId="2147482114"/>
        </pc:sldMkLst>
        <pc:spChg chg="add">
          <ac:chgData name="Sidney Cirqueira" userId="c4d0a45da02f6fbc" providerId="LiveId" clId="{736FF728-148B-46A7-A948-D7C4768845D6}" dt="2026-05-06T12:15:35.286" v="5"/>
          <ac:spMkLst>
            <pc:docMk/>
            <pc:sldMk cId="2595404504" sldId="2147482114"/>
            <ac:spMk id="2" creationId="{EA12BE80-A9E2-EBC9-3319-C36F74DABE57}"/>
          </ac:spMkLst>
        </pc:spChg>
        <pc:picChg chg="del">
          <ac:chgData name="Sidney Cirqueira" userId="c4d0a45da02f6fbc" providerId="LiveId" clId="{736FF728-148B-46A7-A948-D7C4768845D6}" dt="2026-05-06T00:52:20.399" v="4" actId="478"/>
          <ac:picMkLst>
            <pc:docMk/>
            <pc:sldMk cId="2595404504" sldId="2147482114"/>
            <ac:picMk id="3" creationId="{425F7826-DF4B-F8E3-2697-6E4CDFF93B35}"/>
          </ac:picMkLst>
        </pc:picChg>
        <pc:picChg chg="add mod">
          <ac:chgData name="Sidney Cirqueira" userId="c4d0a45da02f6fbc" providerId="LiveId" clId="{736FF728-148B-46A7-A948-D7C4768845D6}" dt="2026-05-06T12:16:21.014" v="12" actId="27614"/>
          <ac:picMkLst>
            <pc:docMk/>
            <pc:sldMk cId="2595404504" sldId="2147482114"/>
            <ac:picMk id="6" creationId="{901D0DE2-9AE9-4F44-7EAD-DCB41AAAA9A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EC3C8B-E945-4CD8-856C-30350A3DF881}" type="datetimeFigureOut">
              <a:rPr lang="pt-BR" smtClean="0"/>
              <a:t>05/05/2026</a:t>
            </a:fld>
            <a:endParaRPr lang="pt-B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62463A-D794-4772-800F-190E0D9A03DC}" type="slidenum">
              <a:rPr lang="pt-BR" smtClean="0"/>
              <a:t>‹#›</a:t>
            </a:fld>
            <a:endParaRPr lang="pt-BR"/>
          </a:p>
        </p:txBody>
      </p:sp>
    </p:spTree>
    <p:extLst>
      <p:ext uri="{BB962C8B-B14F-4D97-AF65-F5344CB8AC3E}">
        <p14:creationId xmlns:p14="http://schemas.microsoft.com/office/powerpoint/2010/main" val="2000347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microsoft-my.sharepoint.com/:u:/r/personal/scirqueira_microsoft_com/_layouts/15/doc2.aspx?sourcedoc=%7BE51ECB80-9795-4E78-974C-E734BDB2AEF2%7D&amp;file=lakehouse%20architecture.vsdx&amp;action=default&amp;mobileredirect=true&amp;DefaultItemOpen=1"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microsoft-my.sharepoint.com/:u:/r/personal/scirqueira_microsoft_com/_layouts/15/doc2.aspx?sourcedoc=%7BE51ECB80-9795-4E78-974C-E734BDB2AEF2%7D&amp;file=lakehouse%20architecture.vsdx&amp;action=default&amp;mobileredirect=true&amp;DefaultItemOpen=1"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microsoft-my.sharepoint.com/:u:/r/personal/scirqueira_microsoft_com/_layouts/15/doc2.aspx?sourcedoc=%7BE51ECB80-9795-4E78-974C-E734BDB2AEF2%7D&amp;file=lakehouse%20architecture.vsdx&amp;action=default&amp;mobileredirect=true&amp;DefaultItemOpen=1"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microsoft-my.sharepoint.com/:u:/r/personal/scirqueira_microsoft_com/_layouts/15/doc2.aspx?sourcedoc=%7BE51ECB80-9795-4E78-974C-E734BDB2AEF2%7D&amp;file=lakehouse%20architecture.vsdx&amp;action=default&amp;mobileredirect=true&amp;DefaultItemOpen=1"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62463A-D794-4772-800F-190E0D9A03DC}" type="slidenum">
              <a:rPr lang="pt-BR" smtClean="0"/>
              <a:t>2</a:t>
            </a:fld>
            <a:endParaRPr lang="pt-BR"/>
          </a:p>
        </p:txBody>
      </p:sp>
    </p:spTree>
    <p:extLst>
      <p:ext uri="{BB962C8B-B14F-4D97-AF65-F5344CB8AC3E}">
        <p14:creationId xmlns:p14="http://schemas.microsoft.com/office/powerpoint/2010/main" val="3693665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3A8DA-2E37-7BF7-54F0-53D652DEF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09CC6E-AF09-FB0B-FB10-5C0E249D03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7A1B85-6FC7-E94B-74FC-EF30FE1453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FC791F-ED39-4DD3-C66E-FDE526DE5696}"/>
              </a:ext>
            </a:extLst>
          </p:cNvPr>
          <p:cNvSpPr>
            <a:spLocks noGrp="1"/>
          </p:cNvSpPr>
          <p:nvPr>
            <p:ph type="sldNum" sz="quarter" idx="5"/>
          </p:nvPr>
        </p:nvSpPr>
        <p:spPr/>
        <p:txBody>
          <a:bodyPr/>
          <a:lstStyle/>
          <a:p>
            <a:fld id="{D862463A-D794-4772-800F-190E0D9A03DC}" type="slidenum">
              <a:rPr lang="pt-BR" smtClean="0"/>
              <a:t>4</a:t>
            </a:fld>
            <a:endParaRPr lang="pt-BR"/>
          </a:p>
        </p:txBody>
      </p:sp>
    </p:spTree>
    <p:extLst>
      <p:ext uri="{BB962C8B-B14F-4D97-AF65-F5344CB8AC3E}">
        <p14:creationId xmlns:p14="http://schemas.microsoft.com/office/powerpoint/2010/main" val="570356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98759F-C32B-40B0-8BB6-4B30FBE2CE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9066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1C247-4B57-598F-3E8B-9AC01376E0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F6188A-9982-6ED4-F214-72E3A5D263C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3C6F4C7-D969-17A2-DCAE-4ACCA97E07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00E52F-6D2D-0497-320B-FF723C999C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98759F-C32B-40B0-8BB6-4B30FBE2CE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9947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98759F-C32B-40B0-8BB6-4B30FBE2CE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3589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spcAft>
                <a:spcPts val="600"/>
              </a:spcAft>
              <a:defRPr/>
            </a:pPr>
            <a:r>
              <a:rPr lang="en-US" dirty="0"/>
              <a:t>The medallion design pattern, coined by Databricks, is used to logically organize data in the three-layered structure seen in data warehouses.</a:t>
            </a:r>
            <a:endParaRPr lang="en-US" dirty="0">
              <a:cs typeface="Segoe UI"/>
            </a:endParaRPr>
          </a:p>
          <a:p>
            <a:pPr>
              <a:spcAft>
                <a:spcPts val="600"/>
              </a:spcAft>
              <a:defRPr/>
            </a:pPr>
            <a:endParaRPr lang="en-US" dirty="0"/>
          </a:p>
          <a:p>
            <a:pPr>
              <a:spcAft>
                <a:spcPts val="600"/>
              </a:spcAft>
              <a:defRPr/>
            </a:pPr>
            <a:r>
              <a:rPr lang="en-US" dirty="0"/>
              <a:t>The </a:t>
            </a:r>
            <a:r>
              <a:rPr lang="en-US" dirty="0" err="1"/>
              <a:t>lakehouse</a:t>
            </a:r>
            <a:r>
              <a:rPr lang="en-US" dirty="0"/>
              <a:t> combines characteristics of data lakes and data warehouses. The lake decouples storage from compute. It enables the storage of massive amounts of both structured and unstructured data, while the warehouse pattern introduces some level of ACID compliance (versioning Delta files).</a:t>
            </a:r>
            <a:endParaRPr lang="en-US" dirty="0">
              <a:cs typeface="Segoe UI"/>
            </a:endParaRPr>
          </a:p>
          <a:p>
            <a:pPr>
              <a:spcAft>
                <a:spcPts val="600"/>
              </a:spcAft>
              <a:defRPr/>
            </a:pPr>
            <a:endParaRPr lang="en-US" dirty="0"/>
          </a:p>
          <a:p>
            <a:pPr>
              <a:spcAft>
                <a:spcPts val="600"/>
              </a:spcAft>
              <a:defRPr/>
            </a:pPr>
            <a:r>
              <a:rPr lang="en-US" dirty="0" err="1"/>
              <a:t>Lakehouses</a:t>
            </a:r>
            <a:r>
              <a:rPr lang="en-US" dirty="0"/>
              <a:t> combine some of the benefits of both data warehouses and data </a:t>
            </a:r>
            <a:r>
              <a:rPr lang="en-US" dirty="0" err="1"/>
              <a:t>lakehouses</a:t>
            </a:r>
            <a:r>
              <a:rPr lang="en-US" dirty="0"/>
              <a:t>, but they may not be practical for teams that require high read performance or strong data integrity.</a:t>
            </a:r>
            <a:endParaRPr lang="en-US" dirty="0">
              <a:cs typeface="Segoe U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98759F-C32B-40B0-8BB6-4B30FBE2CE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367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B6FC8-7E9C-DE2A-FBD0-E0664D7AFB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339109-AF1C-02D1-F0CC-EE28864DF14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184AAD3-6A10-0663-FD99-9B589C844997}"/>
              </a:ext>
            </a:extLst>
          </p:cNvPr>
          <p:cNvSpPr>
            <a:spLocks noGrp="1"/>
          </p:cNvSpPr>
          <p:nvPr>
            <p:ph type="body" idx="1"/>
          </p:nvPr>
        </p:nvSpPr>
        <p:spPr/>
        <p:txBody>
          <a:bodyPr/>
          <a:lstStyle/>
          <a:p>
            <a:pPr>
              <a:spcAft>
                <a:spcPts val="600"/>
              </a:spcAft>
              <a:defRPr/>
            </a:pPr>
            <a:r>
              <a:rPr lang="en-US" dirty="0"/>
              <a:t>The medallion design pattern, coined by Databricks, is used to logically organize data in the three-layered structure seen in data warehouses.</a:t>
            </a:r>
            <a:endParaRPr lang="en-US" dirty="0">
              <a:cs typeface="Segoe UI"/>
            </a:endParaRPr>
          </a:p>
          <a:p>
            <a:pPr>
              <a:spcAft>
                <a:spcPts val="600"/>
              </a:spcAft>
              <a:defRPr/>
            </a:pPr>
            <a:endParaRPr lang="en-US" dirty="0"/>
          </a:p>
          <a:p>
            <a:pPr>
              <a:spcAft>
                <a:spcPts val="600"/>
              </a:spcAft>
              <a:defRPr/>
            </a:pPr>
            <a:r>
              <a:rPr lang="en-US" dirty="0"/>
              <a:t>The </a:t>
            </a:r>
            <a:r>
              <a:rPr lang="en-US" dirty="0" err="1"/>
              <a:t>lakehouse</a:t>
            </a:r>
            <a:r>
              <a:rPr lang="en-US" dirty="0"/>
              <a:t> combines characteristics of data lakes and data warehouses. The lake decouples storage from compute. It enables the storage of massive amounts of both structured and unstructured data, while the warehouse pattern introduces some level of ACID compliance (versioning Delta files).</a:t>
            </a:r>
            <a:endParaRPr lang="en-US" dirty="0">
              <a:cs typeface="Segoe UI"/>
            </a:endParaRPr>
          </a:p>
          <a:p>
            <a:pPr>
              <a:spcAft>
                <a:spcPts val="600"/>
              </a:spcAft>
              <a:defRPr/>
            </a:pPr>
            <a:endParaRPr lang="en-US" dirty="0"/>
          </a:p>
          <a:p>
            <a:pPr>
              <a:spcAft>
                <a:spcPts val="600"/>
              </a:spcAft>
              <a:defRPr/>
            </a:pPr>
            <a:r>
              <a:rPr lang="en-US" dirty="0" err="1"/>
              <a:t>Lakehouses</a:t>
            </a:r>
            <a:r>
              <a:rPr lang="en-US" dirty="0"/>
              <a:t> combine some of the benefits of both data warehouses and data </a:t>
            </a:r>
            <a:r>
              <a:rPr lang="en-US" dirty="0" err="1"/>
              <a:t>lakehouses</a:t>
            </a:r>
            <a:r>
              <a:rPr lang="en-US" dirty="0"/>
              <a:t>, but they may not be practical for teams that require high read performance or strong data integrity.</a:t>
            </a:r>
            <a:endParaRPr lang="en-US" dirty="0">
              <a:cs typeface="Segoe UI"/>
            </a:endParaRPr>
          </a:p>
          <a:p>
            <a:endParaRPr lang="en-US" dirty="0"/>
          </a:p>
        </p:txBody>
      </p:sp>
      <p:sp>
        <p:nvSpPr>
          <p:cNvPr id="4" name="Slide Number Placeholder 3">
            <a:extLst>
              <a:ext uri="{FF2B5EF4-FFF2-40B4-BE49-F238E27FC236}">
                <a16:creationId xmlns:a16="http://schemas.microsoft.com/office/drawing/2014/main" id="{035E4DEA-EE71-93B2-32F1-0F0AEAF618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98759F-C32B-40B0-8BB6-4B30FBE2CE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846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0CFA1-75E7-22A8-18FD-8D380C426C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42A0F2-1843-EA8F-85AA-2A87DAC704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832F84-3FF0-8A0A-D6B1-59C963ECC240}"/>
              </a:ext>
            </a:extLst>
          </p:cNvPr>
          <p:cNvSpPr>
            <a:spLocks noGrp="1"/>
          </p:cNvSpPr>
          <p:nvPr>
            <p:ph type="body" idx="1"/>
          </p:nvPr>
        </p:nvSpPr>
        <p:spPr/>
        <p:txBody>
          <a:bodyPr/>
          <a:lstStyle/>
          <a:p>
            <a:r>
              <a:rPr lang="en-US" b="0" i="0" dirty="0">
                <a:solidFill>
                  <a:srgbClr val="E6E6E6"/>
                </a:solidFill>
                <a:effectLst/>
                <a:latin typeface="Segoe UI" panose="020B0502040204020203" pitchFamily="34" charset="0"/>
              </a:rPr>
              <a:t>Delta Lake is an open-source storage layer that adds relational database semantics to Spark-based data lake processing. Tables in Microsoft Fabric lakehouses are Delta tables, which is signified by the triangular Delta (</a:t>
            </a:r>
            <a:r>
              <a:rPr lang="en-US" b="1" i="0" dirty="0">
                <a:solidFill>
                  <a:srgbClr val="E6E6E6"/>
                </a:solidFill>
                <a:effectLst/>
                <a:latin typeface="Segoe UI" panose="020B0502040204020203" pitchFamily="34" charset="0"/>
              </a:rPr>
              <a:t>▴</a:t>
            </a:r>
            <a:r>
              <a:rPr lang="en-US" b="0" i="0" dirty="0">
                <a:solidFill>
                  <a:srgbClr val="E6E6E6"/>
                </a:solidFill>
                <a:effectLst/>
                <a:latin typeface="Segoe UI" panose="020B0502040204020203" pitchFamily="34" charset="0"/>
              </a:rPr>
              <a:t>) icon on tables in the lakehouse user interface.</a:t>
            </a:r>
          </a:p>
          <a:p>
            <a:endParaRPr lang="en-US" b="0" i="0" dirty="0">
              <a:solidFill>
                <a:srgbClr val="E6E6E6"/>
              </a:solidFill>
              <a:effectLst/>
              <a:latin typeface="Segoe UI" panose="020B0502040204020203" pitchFamily="34" charset="0"/>
            </a:endParaRPr>
          </a:p>
          <a:p>
            <a:pPr algn="l"/>
            <a:r>
              <a:rPr lang="en-US" b="0" i="0" dirty="0">
                <a:solidFill>
                  <a:srgbClr val="E6E6E6"/>
                </a:solidFill>
                <a:effectLst/>
                <a:latin typeface="Segoe UI" panose="020B0502040204020203" pitchFamily="34" charset="0"/>
              </a:rPr>
              <a:t>Delta tables are schema abstractions over data files that are stored in Delta format. For each table, the lakehouse stores a folder containing </a:t>
            </a:r>
            <a:r>
              <a:rPr lang="en-US" b="0" i="1" dirty="0">
                <a:solidFill>
                  <a:srgbClr val="E6E6E6"/>
                </a:solidFill>
                <a:effectLst/>
                <a:latin typeface="Segoe UI" panose="020B0502040204020203" pitchFamily="34" charset="0"/>
              </a:rPr>
              <a:t>Parquet</a:t>
            </a:r>
            <a:r>
              <a:rPr lang="en-US" b="0" i="0" dirty="0">
                <a:solidFill>
                  <a:srgbClr val="E6E6E6"/>
                </a:solidFill>
                <a:effectLst/>
                <a:latin typeface="Segoe UI" panose="020B0502040204020203" pitchFamily="34" charset="0"/>
              </a:rPr>
              <a:t> data files and a </a:t>
            </a:r>
            <a:r>
              <a:rPr lang="en-US" b="1" i="0" dirty="0">
                <a:solidFill>
                  <a:srgbClr val="E6E6E6"/>
                </a:solidFill>
                <a:effectLst/>
                <a:latin typeface="Segoe UI" panose="020B0502040204020203" pitchFamily="34" charset="0"/>
              </a:rPr>
              <a:t>_</a:t>
            </a:r>
            <a:r>
              <a:rPr lang="en-US" b="1" i="0" dirty="0" err="1">
                <a:solidFill>
                  <a:srgbClr val="E6E6E6"/>
                </a:solidFill>
                <a:effectLst/>
                <a:latin typeface="Segoe UI" panose="020B0502040204020203" pitchFamily="34" charset="0"/>
              </a:rPr>
              <a:t>delta_Log</a:t>
            </a:r>
            <a:r>
              <a:rPr lang="en-US" b="0" i="0" dirty="0">
                <a:solidFill>
                  <a:srgbClr val="E6E6E6"/>
                </a:solidFill>
                <a:effectLst/>
                <a:latin typeface="Segoe UI" panose="020B0502040204020203" pitchFamily="34" charset="0"/>
              </a:rPr>
              <a:t> folder in which transaction details are logged in JSON format.</a:t>
            </a:r>
          </a:p>
          <a:p>
            <a:pPr algn="l"/>
            <a:endParaRPr lang="en-US" b="0" i="0" dirty="0">
              <a:solidFill>
                <a:srgbClr val="E6E6E6"/>
              </a:solidFill>
              <a:effectLst/>
              <a:latin typeface="Segoe UI" panose="020B0502040204020203" pitchFamily="34" charset="0"/>
            </a:endParaRPr>
          </a:p>
          <a:p>
            <a:pPr algn="l">
              <a:buFont typeface="Arial" panose="020B0604020202020204" pitchFamily="34" charset="0"/>
              <a:buChar char="•"/>
            </a:pPr>
            <a:r>
              <a:rPr lang="en-US" b="1" i="0" dirty="0">
                <a:solidFill>
                  <a:srgbClr val="E6E6E6"/>
                </a:solidFill>
                <a:effectLst/>
                <a:latin typeface="Segoe UI" panose="020B0502040204020203" pitchFamily="34" charset="0"/>
              </a:rPr>
              <a:t>Relational tables that support querying and data modification</a:t>
            </a:r>
            <a:r>
              <a:rPr lang="en-US" b="0" i="0" dirty="0">
                <a:solidFill>
                  <a:srgbClr val="E6E6E6"/>
                </a:solidFill>
                <a:effectLst/>
                <a:latin typeface="Segoe UI" panose="020B0502040204020203" pitchFamily="34" charset="0"/>
              </a:rPr>
              <a:t>. With Apache Spark, you can store data in Delta tables that support </a:t>
            </a:r>
            <a:r>
              <a:rPr lang="en-US" b="0" i="1" dirty="0">
                <a:solidFill>
                  <a:srgbClr val="E6E6E6"/>
                </a:solidFill>
                <a:effectLst/>
                <a:latin typeface="Segoe UI" panose="020B0502040204020203" pitchFamily="34" charset="0"/>
              </a:rPr>
              <a:t>CRUD</a:t>
            </a:r>
            <a:r>
              <a:rPr lang="en-US" b="0" i="0" dirty="0">
                <a:solidFill>
                  <a:srgbClr val="E6E6E6"/>
                </a:solidFill>
                <a:effectLst/>
                <a:latin typeface="Segoe UI" panose="020B0502040204020203" pitchFamily="34" charset="0"/>
              </a:rPr>
              <a:t> (create, read, update, and delete) operations. In other words, you can </a:t>
            </a:r>
            <a:r>
              <a:rPr lang="en-US" b="0" i="1" dirty="0">
                <a:solidFill>
                  <a:srgbClr val="E6E6E6"/>
                </a:solidFill>
                <a:effectLst/>
                <a:latin typeface="Segoe UI" panose="020B0502040204020203" pitchFamily="34" charset="0"/>
              </a:rPr>
              <a:t>select</a:t>
            </a:r>
            <a:r>
              <a:rPr lang="en-US" b="0" i="0" dirty="0">
                <a:solidFill>
                  <a:srgbClr val="E6E6E6"/>
                </a:solidFill>
                <a:effectLst/>
                <a:latin typeface="Segoe UI" panose="020B0502040204020203" pitchFamily="34" charset="0"/>
              </a:rPr>
              <a:t>, </a:t>
            </a:r>
            <a:r>
              <a:rPr lang="en-US" b="0" i="1" dirty="0">
                <a:solidFill>
                  <a:srgbClr val="E6E6E6"/>
                </a:solidFill>
                <a:effectLst/>
                <a:latin typeface="Segoe UI" panose="020B0502040204020203" pitchFamily="34" charset="0"/>
              </a:rPr>
              <a:t>insert</a:t>
            </a:r>
            <a:r>
              <a:rPr lang="en-US" b="0" i="0" dirty="0">
                <a:solidFill>
                  <a:srgbClr val="E6E6E6"/>
                </a:solidFill>
                <a:effectLst/>
                <a:latin typeface="Segoe UI" panose="020B0502040204020203" pitchFamily="34" charset="0"/>
              </a:rPr>
              <a:t>, </a:t>
            </a:r>
            <a:r>
              <a:rPr lang="en-US" b="0" i="1" dirty="0">
                <a:solidFill>
                  <a:srgbClr val="E6E6E6"/>
                </a:solidFill>
                <a:effectLst/>
                <a:latin typeface="Segoe UI" panose="020B0502040204020203" pitchFamily="34" charset="0"/>
              </a:rPr>
              <a:t>update</a:t>
            </a:r>
            <a:r>
              <a:rPr lang="en-US" b="0" i="0" dirty="0">
                <a:solidFill>
                  <a:srgbClr val="E6E6E6"/>
                </a:solidFill>
                <a:effectLst/>
                <a:latin typeface="Segoe UI" panose="020B0502040204020203" pitchFamily="34" charset="0"/>
              </a:rPr>
              <a:t>, and </a:t>
            </a:r>
            <a:r>
              <a:rPr lang="en-US" b="0" i="1" dirty="0">
                <a:solidFill>
                  <a:srgbClr val="E6E6E6"/>
                </a:solidFill>
                <a:effectLst/>
                <a:latin typeface="Segoe UI" panose="020B0502040204020203" pitchFamily="34" charset="0"/>
              </a:rPr>
              <a:t>delete</a:t>
            </a:r>
            <a:r>
              <a:rPr lang="en-US" b="0" i="0" dirty="0">
                <a:solidFill>
                  <a:srgbClr val="E6E6E6"/>
                </a:solidFill>
                <a:effectLst/>
                <a:latin typeface="Segoe UI" panose="020B0502040204020203" pitchFamily="34" charset="0"/>
              </a:rPr>
              <a:t> rows of data in the same way you would in a relational database system.</a:t>
            </a:r>
          </a:p>
          <a:p>
            <a:pPr algn="l">
              <a:buFont typeface="Arial" panose="020B0604020202020204" pitchFamily="34" charset="0"/>
              <a:buChar char="•"/>
            </a:pPr>
            <a:endParaRPr lang="en-US" b="0" i="0" dirty="0">
              <a:solidFill>
                <a:srgbClr val="E6E6E6"/>
              </a:solidFill>
              <a:effectLst/>
              <a:latin typeface="Segoe UI" panose="020B0502040204020203" pitchFamily="34" charset="0"/>
            </a:endParaRPr>
          </a:p>
          <a:p>
            <a:pPr algn="l">
              <a:buFont typeface="Arial" panose="020B0604020202020204" pitchFamily="34" charset="0"/>
              <a:buChar char="•"/>
            </a:pPr>
            <a:r>
              <a:rPr lang="en-US" b="1" i="0" dirty="0">
                <a:solidFill>
                  <a:srgbClr val="E6E6E6"/>
                </a:solidFill>
                <a:effectLst/>
                <a:latin typeface="Segoe UI" panose="020B0502040204020203" pitchFamily="34" charset="0"/>
              </a:rPr>
              <a:t>Support for </a:t>
            </a:r>
            <a:r>
              <a:rPr lang="en-US" b="1" i="1" dirty="0">
                <a:solidFill>
                  <a:srgbClr val="E6E6E6"/>
                </a:solidFill>
                <a:effectLst/>
                <a:latin typeface="Segoe UI" panose="020B0502040204020203" pitchFamily="34" charset="0"/>
              </a:rPr>
              <a:t>ACID</a:t>
            </a:r>
            <a:r>
              <a:rPr lang="en-US" b="1" i="0" dirty="0">
                <a:solidFill>
                  <a:srgbClr val="E6E6E6"/>
                </a:solidFill>
                <a:effectLst/>
                <a:latin typeface="Segoe UI" panose="020B0502040204020203" pitchFamily="34" charset="0"/>
              </a:rPr>
              <a:t> transactions</a:t>
            </a:r>
            <a:r>
              <a:rPr lang="en-US" b="0" i="0" dirty="0">
                <a:solidFill>
                  <a:srgbClr val="E6E6E6"/>
                </a:solidFill>
                <a:effectLst/>
                <a:latin typeface="Segoe UI" panose="020B0502040204020203" pitchFamily="34" charset="0"/>
              </a:rPr>
              <a:t>. Relational databases are designed to support transactional data modifications that provide </a:t>
            </a:r>
            <a:r>
              <a:rPr lang="en-US" b="0" i="1" dirty="0">
                <a:solidFill>
                  <a:srgbClr val="E6E6E6"/>
                </a:solidFill>
                <a:effectLst/>
                <a:latin typeface="Segoe UI" panose="020B0502040204020203" pitchFamily="34" charset="0"/>
              </a:rPr>
              <a:t>atomicity</a:t>
            </a:r>
            <a:r>
              <a:rPr lang="en-US" b="0" i="0" dirty="0">
                <a:solidFill>
                  <a:srgbClr val="E6E6E6"/>
                </a:solidFill>
                <a:effectLst/>
                <a:latin typeface="Segoe UI" panose="020B0502040204020203" pitchFamily="34" charset="0"/>
              </a:rPr>
              <a:t> (transactions complete as a single unit of work), </a:t>
            </a:r>
            <a:r>
              <a:rPr lang="en-US" b="0" i="1" dirty="0">
                <a:solidFill>
                  <a:srgbClr val="E6E6E6"/>
                </a:solidFill>
                <a:effectLst/>
                <a:latin typeface="Segoe UI" panose="020B0502040204020203" pitchFamily="34" charset="0"/>
              </a:rPr>
              <a:t>consistency</a:t>
            </a:r>
            <a:r>
              <a:rPr lang="en-US" b="0" i="0" dirty="0">
                <a:solidFill>
                  <a:srgbClr val="E6E6E6"/>
                </a:solidFill>
                <a:effectLst/>
                <a:latin typeface="Segoe UI" panose="020B0502040204020203" pitchFamily="34" charset="0"/>
              </a:rPr>
              <a:t> (transactions leave the database in a consistent state), </a:t>
            </a:r>
            <a:r>
              <a:rPr lang="en-US" b="0" i="1" dirty="0">
                <a:solidFill>
                  <a:srgbClr val="E6E6E6"/>
                </a:solidFill>
                <a:effectLst/>
                <a:latin typeface="Segoe UI" panose="020B0502040204020203" pitchFamily="34" charset="0"/>
              </a:rPr>
              <a:t>isolation</a:t>
            </a:r>
            <a:r>
              <a:rPr lang="en-US" b="0" i="0" dirty="0">
                <a:solidFill>
                  <a:srgbClr val="E6E6E6"/>
                </a:solidFill>
                <a:effectLst/>
                <a:latin typeface="Segoe UI" panose="020B0502040204020203" pitchFamily="34" charset="0"/>
              </a:rPr>
              <a:t> (in-process transactions can't interfere with one another), and </a:t>
            </a:r>
            <a:r>
              <a:rPr lang="en-US" b="0" i="1" dirty="0">
                <a:solidFill>
                  <a:srgbClr val="E6E6E6"/>
                </a:solidFill>
                <a:effectLst/>
                <a:latin typeface="Segoe UI" panose="020B0502040204020203" pitchFamily="34" charset="0"/>
              </a:rPr>
              <a:t>durability</a:t>
            </a:r>
            <a:r>
              <a:rPr lang="en-US" b="0" i="0" dirty="0">
                <a:solidFill>
                  <a:srgbClr val="E6E6E6"/>
                </a:solidFill>
                <a:effectLst/>
                <a:latin typeface="Segoe UI" panose="020B0502040204020203" pitchFamily="34" charset="0"/>
              </a:rPr>
              <a:t> (when a transaction completes, the changes it made are persisted). Delta Lake brings this same transactional support to Spark by implementing a transaction log and enforcing serializable isolation for concurrent operations.</a:t>
            </a:r>
          </a:p>
          <a:p>
            <a:pPr algn="l">
              <a:buFont typeface="Arial" panose="020B0604020202020204" pitchFamily="34" charset="0"/>
              <a:buChar char="•"/>
            </a:pPr>
            <a:endParaRPr lang="en-US" b="0" i="0" dirty="0">
              <a:solidFill>
                <a:srgbClr val="E6E6E6"/>
              </a:solidFill>
              <a:effectLst/>
              <a:latin typeface="Segoe UI" panose="020B0502040204020203" pitchFamily="34" charset="0"/>
            </a:endParaRPr>
          </a:p>
          <a:p>
            <a:pPr algn="l">
              <a:buFont typeface="Arial" panose="020B0604020202020204" pitchFamily="34" charset="0"/>
              <a:buChar char="•"/>
            </a:pPr>
            <a:r>
              <a:rPr lang="en-US" b="1" i="0" dirty="0">
                <a:solidFill>
                  <a:srgbClr val="E6E6E6"/>
                </a:solidFill>
                <a:effectLst/>
                <a:latin typeface="Segoe UI" panose="020B0502040204020203" pitchFamily="34" charset="0"/>
              </a:rPr>
              <a:t>Data versioning and </a:t>
            </a:r>
            <a:r>
              <a:rPr lang="en-US" b="1" i="1" dirty="0">
                <a:solidFill>
                  <a:srgbClr val="E6E6E6"/>
                </a:solidFill>
                <a:effectLst/>
                <a:latin typeface="Segoe UI" panose="020B0502040204020203" pitchFamily="34" charset="0"/>
              </a:rPr>
              <a:t>time travel</a:t>
            </a:r>
            <a:r>
              <a:rPr lang="en-US" b="0" i="0" dirty="0">
                <a:solidFill>
                  <a:srgbClr val="E6E6E6"/>
                </a:solidFill>
                <a:effectLst/>
                <a:latin typeface="Segoe UI" panose="020B0502040204020203" pitchFamily="34" charset="0"/>
              </a:rPr>
              <a:t>. Because all transactions are logged in the transaction log, you can track multiple versions of each table row and even use the </a:t>
            </a:r>
            <a:r>
              <a:rPr lang="en-US" b="0" i="1" dirty="0">
                <a:solidFill>
                  <a:srgbClr val="E6E6E6"/>
                </a:solidFill>
                <a:effectLst/>
                <a:latin typeface="Segoe UI" panose="020B0502040204020203" pitchFamily="34" charset="0"/>
              </a:rPr>
              <a:t>time travel</a:t>
            </a:r>
            <a:r>
              <a:rPr lang="en-US" b="0" i="0" dirty="0">
                <a:solidFill>
                  <a:srgbClr val="E6E6E6"/>
                </a:solidFill>
                <a:effectLst/>
                <a:latin typeface="Segoe UI" panose="020B0502040204020203" pitchFamily="34" charset="0"/>
              </a:rPr>
              <a:t> feature to retrieve a previous version of a row in a query.</a:t>
            </a:r>
          </a:p>
          <a:p>
            <a:pPr algn="l">
              <a:buFont typeface="Arial" panose="020B0604020202020204" pitchFamily="34" charset="0"/>
              <a:buChar char="•"/>
            </a:pPr>
            <a:endParaRPr lang="en-US" b="0" i="0" dirty="0">
              <a:solidFill>
                <a:srgbClr val="E6E6E6"/>
              </a:solidFill>
              <a:effectLst/>
              <a:latin typeface="Segoe UI" panose="020B0502040204020203" pitchFamily="34" charset="0"/>
            </a:endParaRPr>
          </a:p>
          <a:p>
            <a:pPr algn="l">
              <a:buFont typeface="Arial" panose="020B0604020202020204" pitchFamily="34" charset="0"/>
              <a:buChar char="•"/>
            </a:pPr>
            <a:r>
              <a:rPr lang="en-US" b="1" i="0" dirty="0">
                <a:solidFill>
                  <a:srgbClr val="E6E6E6"/>
                </a:solidFill>
                <a:effectLst/>
                <a:latin typeface="Segoe UI" panose="020B0502040204020203" pitchFamily="34" charset="0"/>
              </a:rPr>
              <a:t>Support for batch and streaming data</a:t>
            </a:r>
            <a:r>
              <a:rPr lang="en-US" b="0" i="0" dirty="0">
                <a:solidFill>
                  <a:srgbClr val="E6E6E6"/>
                </a:solidFill>
                <a:effectLst/>
                <a:latin typeface="Segoe UI" panose="020B0502040204020203" pitchFamily="34" charset="0"/>
              </a:rPr>
              <a:t>. While most relational databases include tables that store static data, Spark includes native support for streaming data through the Spark Structured Streaming API. Delta Lake tables can be used as both </a:t>
            </a:r>
            <a:r>
              <a:rPr lang="en-US" b="0" i="1" dirty="0">
                <a:solidFill>
                  <a:srgbClr val="E6E6E6"/>
                </a:solidFill>
                <a:effectLst/>
                <a:latin typeface="Segoe UI" panose="020B0502040204020203" pitchFamily="34" charset="0"/>
              </a:rPr>
              <a:t>sinks</a:t>
            </a:r>
            <a:r>
              <a:rPr lang="en-US" b="0" i="0" dirty="0">
                <a:solidFill>
                  <a:srgbClr val="E6E6E6"/>
                </a:solidFill>
                <a:effectLst/>
                <a:latin typeface="Segoe UI" panose="020B0502040204020203" pitchFamily="34" charset="0"/>
              </a:rPr>
              <a:t> (destinations) and </a:t>
            </a:r>
            <a:r>
              <a:rPr lang="en-US" b="0" i="1" dirty="0">
                <a:solidFill>
                  <a:srgbClr val="E6E6E6"/>
                </a:solidFill>
                <a:effectLst/>
                <a:latin typeface="Segoe UI" panose="020B0502040204020203" pitchFamily="34" charset="0"/>
              </a:rPr>
              <a:t>sources</a:t>
            </a:r>
            <a:r>
              <a:rPr lang="en-US" b="0" i="0" dirty="0">
                <a:solidFill>
                  <a:srgbClr val="E6E6E6"/>
                </a:solidFill>
                <a:effectLst/>
                <a:latin typeface="Segoe UI" panose="020B0502040204020203" pitchFamily="34" charset="0"/>
              </a:rPr>
              <a:t> for streaming data.</a:t>
            </a:r>
          </a:p>
          <a:p>
            <a:pPr algn="l">
              <a:buFont typeface="Arial" panose="020B0604020202020204" pitchFamily="34" charset="0"/>
              <a:buChar char="•"/>
            </a:pPr>
            <a:endParaRPr lang="en-US" b="0" i="0" dirty="0">
              <a:solidFill>
                <a:srgbClr val="E6E6E6"/>
              </a:solidFill>
              <a:effectLst/>
              <a:latin typeface="Segoe UI" panose="020B0502040204020203" pitchFamily="34" charset="0"/>
            </a:endParaRPr>
          </a:p>
          <a:p>
            <a:pPr algn="l">
              <a:buFont typeface="Arial" panose="020B0604020202020204" pitchFamily="34" charset="0"/>
              <a:buChar char="•"/>
            </a:pPr>
            <a:r>
              <a:rPr lang="en-US" b="1" i="0" dirty="0">
                <a:solidFill>
                  <a:srgbClr val="E6E6E6"/>
                </a:solidFill>
                <a:effectLst/>
                <a:latin typeface="Segoe UI" panose="020B0502040204020203" pitchFamily="34" charset="0"/>
              </a:rPr>
              <a:t>Standard formats and interoperability</a:t>
            </a:r>
            <a:r>
              <a:rPr lang="en-US" b="0" i="0" dirty="0">
                <a:solidFill>
                  <a:srgbClr val="E6E6E6"/>
                </a:solidFill>
                <a:effectLst/>
                <a:latin typeface="Segoe UI" panose="020B0502040204020203" pitchFamily="34" charset="0"/>
              </a:rPr>
              <a:t>. The underlying data for Delta tables is stored in Parquet format, which is commonly used in data lake ingestion pipelines. Additionally, you can use the SQL Endpoint for the Microsoft Fabric lakehouse to query Delta tables in SQL.</a:t>
            </a:r>
          </a:p>
          <a:p>
            <a:endParaRPr lang="en-US" dirty="0"/>
          </a:p>
        </p:txBody>
      </p:sp>
      <p:sp>
        <p:nvSpPr>
          <p:cNvPr id="4" name="Header Placeholder 3">
            <a:extLst>
              <a:ext uri="{FF2B5EF4-FFF2-40B4-BE49-F238E27FC236}">
                <a16:creationId xmlns:a16="http://schemas.microsoft.com/office/drawing/2014/main" id="{92CD40D6-081C-EFA3-BF8F-7E033C5A8E8A}"/>
              </a:ext>
            </a:extLst>
          </p:cNvPr>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34F313AB-AD92-11D1-E204-E458B808CD89}"/>
              </a:ext>
            </a:extLst>
          </p:cNvPr>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a:t>
            </a:r>
          </a:p>
        </p:txBody>
      </p:sp>
      <p:sp>
        <p:nvSpPr>
          <p:cNvPr id="6" name="Slide Number Placeholder 5">
            <a:extLst>
              <a:ext uri="{FF2B5EF4-FFF2-40B4-BE49-F238E27FC236}">
                <a16:creationId xmlns:a16="http://schemas.microsoft.com/office/drawing/2014/main" id="{9C488488-DEA2-382F-EF21-BD5A499BBB7B}"/>
              </a:ext>
            </a:extLst>
          </p:cNvPr>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996470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hlinkClick r:id="rId3"/>
              </a:rPr>
              <a:t>lakehouse</a:t>
            </a:r>
            <a:r>
              <a:rPr lang="en-US" dirty="0">
                <a:hlinkClick r:id="rId3"/>
              </a:rPr>
              <a:t> </a:t>
            </a:r>
            <a:r>
              <a:rPr lang="en-US" dirty="0" err="1">
                <a:hlinkClick r:id="rId3"/>
              </a:rPr>
              <a:t>architecture.vsdx</a:t>
            </a:r>
            <a:endParaRPr lang="en-US" dirty="0"/>
          </a:p>
        </p:txBody>
      </p:sp>
      <p:sp>
        <p:nvSpPr>
          <p:cNvPr id="4" name="Slide Number Placeholder 3"/>
          <p:cNvSpPr>
            <a:spLocks noGrp="1"/>
          </p:cNvSpPr>
          <p:nvPr>
            <p:ph type="sldNum" sz="quarter" idx="5"/>
          </p:nvPr>
        </p:nvSpPr>
        <p:spPr/>
        <p:txBody>
          <a:bodyPr/>
          <a:lstStyle/>
          <a:p>
            <a:fld id="{D862463A-D794-4772-800F-190E0D9A03DC}" type="slidenum">
              <a:rPr lang="pt-BR" smtClean="0"/>
              <a:t>18</a:t>
            </a:fld>
            <a:endParaRPr lang="pt-BR"/>
          </a:p>
        </p:txBody>
      </p:sp>
    </p:spTree>
    <p:extLst>
      <p:ext uri="{BB962C8B-B14F-4D97-AF65-F5344CB8AC3E}">
        <p14:creationId xmlns:p14="http://schemas.microsoft.com/office/powerpoint/2010/main" val="957731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59879-B982-C70E-CB7B-9EA7B06FCC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5EAB90-D518-B13A-B396-83F69EFA6B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F5455C-77CC-AFCD-8A2E-A6A0EBA7BF04}"/>
              </a:ext>
            </a:extLst>
          </p:cNvPr>
          <p:cNvSpPr>
            <a:spLocks noGrp="1"/>
          </p:cNvSpPr>
          <p:nvPr>
            <p:ph type="body" idx="1"/>
          </p:nvPr>
        </p:nvSpPr>
        <p:spPr/>
        <p:txBody>
          <a:bodyPr/>
          <a:lstStyle/>
          <a:p>
            <a:r>
              <a:rPr lang="en-US" dirty="0" err="1">
                <a:hlinkClick r:id="rId3"/>
              </a:rPr>
              <a:t>lakehouse</a:t>
            </a:r>
            <a:r>
              <a:rPr lang="en-US" dirty="0">
                <a:hlinkClick r:id="rId3"/>
              </a:rPr>
              <a:t> </a:t>
            </a:r>
            <a:r>
              <a:rPr lang="en-US" dirty="0" err="1">
                <a:hlinkClick r:id="rId3"/>
              </a:rPr>
              <a:t>architecture.vsdx</a:t>
            </a:r>
            <a:endParaRPr lang="en-US" dirty="0"/>
          </a:p>
        </p:txBody>
      </p:sp>
      <p:sp>
        <p:nvSpPr>
          <p:cNvPr id="4" name="Slide Number Placeholder 3">
            <a:extLst>
              <a:ext uri="{FF2B5EF4-FFF2-40B4-BE49-F238E27FC236}">
                <a16:creationId xmlns:a16="http://schemas.microsoft.com/office/drawing/2014/main" id="{A0BF6736-3413-229F-D690-FD43B949311F}"/>
              </a:ext>
            </a:extLst>
          </p:cNvPr>
          <p:cNvSpPr>
            <a:spLocks noGrp="1"/>
          </p:cNvSpPr>
          <p:nvPr>
            <p:ph type="sldNum" sz="quarter" idx="5"/>
          </p:nvPr>
        </p:nvSpPr>
        <p:spPr/>
        <p:txBody>
          <a:bodyPr/>
          <a:lstStyle/>
          <a:p>
            <a:fld id="{D862463A-D794-4772-800F-190E0D9A03DC}" type="slidenum">
              <a:rPr lang="pt-BR" smtClean="0"/>
              <a:t>19</a:t>
            </a:fld>
            <a:endParaRPr lang="pt-BR"/>
          </a:p>
        </p:txBody>
      </p:sp>
    </p:spTree>
    <p:extLst>
      <p:ext uri="{BB962C8B-B14F-4D97-AF65-F5344CB8AC3E}">
        <p14:creationId xmlns:p14="http://schemas.microsoft.com/office/powerpoint/2010/main" val="2309365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55EFB-8E85-4439-6A43-86C2F21D3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90996-6BE7-7EA0-66E1-6B0EF7C319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7EF0EF-6768-192F-FFC3-9AAB8F98A47C}"/>
              </a:ext>
            </a:extLst>
          </p:cNvPr>
          <p:cNvSpPr>
            <a:spLocks noGrp="1"/>
          </p:cNvSpPr>
          <p:nvPr>
            <p:ph type="body" idx="1"/>
          </p:nvPr>
        </p:nvSpPr>
        <p:spPr/>
        <p:txBody>
          <a:bodyPr/>
          <a:lstStyle/>
          <a:p>
            <a:r>
              <a:rPr lang="en-US" dirty="0" err="1">
                <a:hlinkClick r:id="rId3"/>
              </a:rPr>
              <a:t>lakehouse</a:t>
            </a:r>
            <a:r>
              <a:rPr lang="en-US" dirty="0">
                <a:hlinkClick r:id="rId3"/>
              </a:rPr>
              <a:t> </a:t>
            </a:r>
            <a:r>
              <a:rPr lang="en-US" dirty="0" err="1">
                <a:hlinkClick r:id="rId3"/>
              </a:rPr>
              <a:t>architecture.vsdx</a:t>
            </a:r>
            <a:endParaRPr lang="en-US" dirty="0"/>
          </a:p>
        </p:txBody>
      </p:sp>
      <p:sp>
        <p:nvSpPr>
          <p:cNvPr id="4" name="Slide Number Placeholder 3">
            <a:extLst>
              <a:ext uri="{FF2B5EF4-FFF2-40B4-BE49-F238E27FC236}">
                <a16:creationId xmlns:a16="http://schemas.microsoft.com/office/drawing/2014/main" id="{42914121-770D-35D2-AA62-E08D53A640B3}"/>
              </a:ext>
            </a:extLst>
          </p:cNvPr>
          <p:cNvSpPr>
            <a:spLocks noGrp="1"/>
          </p:cNvSpPr>
          <p:nvPr>
            <p:ph type="sldNum" sz="quarter" idx="5"/>
          </p:nvPr>
        </p:nvSpPr>
        <p:spPr/>
        <p:txBody>
          <a:bodyPr/>
          <a:lstStyle/>
          <a:p>
            <a:fld id="{D862463A-D794-4772-800F-190E0D9A03DC}" type="slidenum">
              <a:rPr lang="pt-BR" smtClean="0"/>
              <a:t>20</a:t>
            </a:fld>
            <a:endParaRPr lang="pt-BR"/>
          </a:p>
        </p:txBody>
      </p:sp>
    </p:spTree>
    <p:extLst>
      <p:ext uri="{BB962C8B-B14F-4D97-AF65-F5344CB8AC3E}">
        <p14:creationId xmlns:p14="http://schemas.microsoft.com/office/powerpoint/2010/main" val="1123004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CFFC2-3C92-7592-02E5-F758A87E2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03E4B-E9AE-90F1-A528-5A853A68EC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AF5F1D-7C05-0BBE-0676-E2DCD2B0B68B}"/>
              </a:ext>
            </a:extLst>
          </p:cNvPr>
          <p:cNvSpPr>
            <a:spLocks noGrp="1"/>
          </p:cNvSpPr>
          <p:nvPr>
            <p:ph type="body" idx="1"/>
          </p:nvPr>
        </p:nvSpPr>
        <p:spPr/>
        <p:txBody>
          <a:bodyPr/>
          <a:lstStyle/>
          <a:p>
            <a:r>
              <a:rPr lang="en-US" dirty="0" err="1">
                <a:hlinkClick r:id="rId3"/>
              </a:rPr>
              <a:t>lakehouse</a:t>
            </a:r>
            <a:r>
              <a:rPr lang="en-US" dirty="0">
                <a:hlinkClick r:id="rId3"/>
              </a:rPr>
              <a:t> </a:t>
            </a:r>
            <a:r>
              <a:rPr lang="en-US" dirty="0" err="1">
                <a:hlinkClick r:id="rId3"/>
              </a:rPr>
              <a:t>architecture.vsdx</a:t>
            </a:r>
            <a:endParaRPr lang="en-US" dirty="0"/>
          </a:p>
        </p:txBody>
      </p:sp>
      <p:sp>
        <p:nvSpPr>
          <p:cNvPr id="4" name="Slide Number Placeholder 3">
            <a:extLst>
              <a:ext uri="{FF2B5EF4-FFF2-40B4-BE49-F238E27FC236}">
                <a16:creationId xmlns:a16="http://schemas.microsoft.com/office/drawing/2014/main" id="{1EBAEE1A-87DA-8992-B2A5-5F21900EE021}"/>
              </a:ext>
            </a:extLst>
          </p:cNvPr>
          <p:cNvSpPr>
            <a:spLocks noGrp="1"/>
          </p:cNvSpPr>
          <p:nvPr>
            <p:ph type="sldNum" sz="quarter" idx="5"/>
          </p:nvPr>
        </p:nvSpPr>
        <p:spPr/>
        <p:txBody>
          <a:bodyPr/>
          <a:lstStyle/>
          <a:p>
            <a:fld id="{D862463A-D794-4772-800F-190E0D9A03DC}" type="slidenum">
              <a:rPr lang="pt-BR" smtClean="0"/>
              <a:t>21</a:t>
            </a:fld>
            <a:endParaRPr lang="pt-BR"/>
          </a:p>
        </p:txBody>
      </p:sp>
    </p:spTree>
    <p:extLst>
      <p:ext uri="{BB962C8B-B14F-4D97-AF65-F5344CB8AC3E}">
        <p14:creationId xmlns:p14="http://schemas.microsoft.com/office/powerpoint/2010/main" val="2695958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udo Simples">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3D4AFAA-A53D-29A3-A7A8-F08905B043D6}"/>
              </a:ext>
            </a:extLst>
          </p:cNvPr>
          <p:cNvSpPr>
            <a:spLocks noGrp="1"/>
          </p:cNvSpPr>
          <p:nvPr>
            <p:ph type="title"/>
          </p:nvPr>
        </p:nvSpPr>
        <p:spPr/>
        <p:txBody>
          <a:bodyPr/>
          <a:lstStyle/>
          <a:p>
            <a:r>
              <a:rPr lang="en-US"/>
              <a:t>Click to edit Master title style</a:t>
            </a:r>
            <a:endParaRPr lang="pt-BR"/>
          </a:p>
        </p:txBody>
      </p:sp>
      <p:sp>
        <p:nvSpPr>
          <p:cNvPr id="12" name="TextBox 11">
            <a:extLst>
              <a:ext uri="{FF2B5EF4-FFF2-40B4-BE49-F238E27FC236}">
                <a16:creationId xmlns:a16="http://schemas.microsoft.com/office/drawing/2014/main" id="{02A43882-5E4C-3A7F-1CBB-9FAB6CDA5371}"/>
              </a:ext>
            </a:extLst>
          </p:cNvPr>
          <p:cNvSpPr txBox="1"/>
          <p:nvPr userDrawn="1"/>
        </p:nvSpPr>
        <p:spPr>
          <a:xfrm>
            <a:off x="2162175" y="6581001"/>
            <a:ext cx="6791325" cy="276999"/>
          </a:xfrm>
          <a:prstGeom prst="rect">
            <a:avLst/>
          </a:prstGeom>
          <a:noFill/>
        </p:spPr>
        <p:txBody>
          <a:bodyPr wrap="square" rtlCol="0">
            <a:spAutoFit/>
          </a:bodyPr>
          <a:lstStyle/>
          <a:p>
            <a:pPr algn="ctr"/>
            <a:r>
              <a:rPr lang="en-US" sz="1200">
                <a:solidFill>
                  <a:schemeClr val="tx2"/>
                </a:solidFill>
              </a:rPr>
              <a:t>Brasília</a:t>
            </a:r>
            <a:r>
              <a:rPr lang="en-US" sz="1200">
                <a:solidFill>
                  <a:schemeClr val="tx1"/>
                </a:solidFill>
              </a:rPr>
              <a:t> </a:t>
            </a:r>
            <a:r>
              <a:rPr lang="en-US" sz="1200" b="1">
                <a:solidFill>
                  <a:schemeClr val="bg1"/>
                </a:solidFill>
              </a:rPr>
              <a:t>Data Group | </a:t>
            </a:r>
            <a:r>
              <a:rPr lang="en-US" sz="1200" b="1">
                <a:solidFill>
                  <a:schemeClr val="tx1"/>
                </a:solidFill>
              </a:rPr>
              <a:t>https://bsbdata.group</a:t>
            </a:r>
            <a:endParaRPr lang="pt-BR" sz="1200" b="1">
              <a:solidFill>
                <a:schemeClr val="tx1"/>
              </a:solidFill>
            </a:endParaRPr>
          </a:p>
        </p:txBody>
      </p:sp>
    </p:spTree>
    <p:extLst>
      <p:ext uri="{BB962C8B-B14F-4D97-AF65-F5344CB8AC3E}">
        <p14:creationId xmlns:p14="http://schemas.microsoft.com/office/powerpoint/2010/main" val="1199054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lestrant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3D4AFAA-A53D-29A3-A7A8-F08905B043D6}"/>
              </a:ext>
            </a:extLst>
          </p:cNvPr>
          <p:cNvSpPr>
            <a:spLocks noGrp="1"/>
          </p:cNvSpPr>
          <p:nvPr>
            <p:ph type="title" hasCustomPrompt="1"/>
          </p:nvPr>
        </p:nvSpPr>
        <p:spPr/>
        <p:txBody>
          <a:bodyPr/>
          <a:lstStyle>
            <a:lvl1pPr>
              <a:defRPr/>
            </a:lvl1pPr>
          </a:lstStyle>
          <a:p>
            <a:r>
              <a:rPr lang="en-US"/>
              <a:t>Nome </a:t>
            </a:r>
            <a:r>
              <a:rPr lang="en-US" err="1"/>
              <a:t>Palestrante</a:t>
            </a:r>
            <a:endParaRPr lang="pt-BR"/>
          </a:p>
        </p:txBody>
      </p:sp>
      <p:sp>
        <p:nvSpPr>
          <p:cNvPr id="5" name="Content Placeholder 4">
            <a:extLst>
              <a:ext uri="{FF2B5EF4-FFF2-40B4-BE49-F238E27FC236}">
                <a16:creationId xmlns:a16="http://schemas.microsoft.com/office/drawing/2014/main" id="{F81CD202-6D1B-A0C9-C9A6-21CF617A0A52}"/>
              </a:ext>
            </a:extLst>
          </p:cNvPr>
          <p:cNvSpPr>
            <a:spLocks noGrp="1"/>
          </p:cNvSpPr>
          <p:nvPr>
            <p:ph sz="quarter" idx="12" hasCustomPrompt="1"/>
          </p:nvPr>
        </p:nvSpPr>
        <p:spPr>
          <a:xfrm>
            <a:off x="4948238" y="1084263"/>
            <a:ext cx="7007542" cy="3754437"/>
          </a:xfrm>
        </p:spPr>
        <p:txBody>
          <a:bodyPr/>
          <a:lstStyle>
            <a:lvl1pPr>
              <a:defRPr/>
            </a:lvl1pPr>
          </a:lstStyle>
          <a:p>
            <a:pPr lvl="0"/>
            <a:r>
              <a:rPr lang="en-US" err="1"/>
              <a:t>Adicione</a:t>
            </a:r>
            <a:r>
              <a:rPr lang="en-US"/>
              <a:t> </a:t>
            </a:r>
            <a:r>
              <a:rPr lang="en-US" err="1"/>
              <a:t>informacões</a:t>
            </a:r>
            <a:r>
              <a:rPr lang="en-US"/>
              <a:t> sobre o </a:t>
            </a:r>
            <a:r>
              <a:rPr lang="en-US" err="1"/>
              <a:t>palestrante</a:t>
            </a:r>
            <a:endParaRPr lang="en-US"/>
          </a:p>
          <a:p>
            <a:pPr lvl="0"/>
            <a:r>
              <a:rPr lang="en-US"/>
              <a:t>Exemplos</a:t>
            </a:r>
          </a:p>
          <a:p>
            <a:pPr lvl="0"/>
            <a:r>
              <a:rPr lang="en-US"/>
              <a:t>Eventos recentes</a:t>
            </a:r>
          </a:p>
          <a:p>
            <a:pPr lvl="0"/>
            <a:r>
              <a:rPr lang="en-US"/>
              <a:t>Destaques da carreira</a:t>
            </a:r>
          </a:p>
          <a:p>
            <a:pPr lvl="0"/>
            <a:r>
              <a:rPr lang="en-US"/>
              <a:t>Badges (</a:t>
            </a:r>
            <a:r>
              <a:rPr lang="en-US" err="1"/>
              <a:t>certificações</a:t>
            </a:r>
            <a:r>
              <a:rPr lang="en-US"/>
              <a:t>, MVP, etc.)</a:t>
            </a:r>
            <a:endParaRPr lang="pt-BR"/>
          </a:p>
        </p:txBody>
      </p:sp>
      <p:sp>
        <p:nvSpPr>
          <p:cNvPr id="13" name="Online Image Placeholder 12">
            <a:extLst>
              <a:ext uri="{FF2B5EF4-FFF2-40B4-BE49-F238E27FC236}">
                <a16:creationId xmlns:a16="http://schemas.microsoft.com/office/drawing/2014/main" id="{E8D295B9-2C3F-2425-1CB8-0F45C4F0F841}"/>
              </a:ext>
            </a:extLst>
          </p:cNvPr>
          <p:cNvSpPr>
            <a:spLocks noGrp="1"/>
          </p:cNvSpPr>
          <p:nvPr>
            <p:ph type="clipArt" sz="quarter" idx="13"/>
          </p:nvPr>
        </p:nvSpPr>
        <p:spPr>
          <a:xfrm>
            <a:off x="236220" y="1074797"/>
            <a:ext cx="4471018" cy="3763903"/>
          </a:xfrm>
        </p:spPr>
        <p:txBody>
          <a:bodyPr/>
          <a:lstStyle/>
          <a:p>
            <a:r>
              <a:rPr lang="en-US"/>
              <a:t>Click icon to add online image</a:t>
            </a:r>
            <a:endParaRPr lang="pt-BR"/>
          </a:p>
        </p:txBody>
      </p:sp>
      <p:sp>
        <p:nvSpPr>
          <p:cNvPr id="35" name="Text Placeholder 34">
            <a:extLst>
              <a:ext uri="{FF2B5EF4-FFF2-40B4-BE49-F238E27FC236}">
                <a16:creationId xmlns:a16="http://schemas.microsoft.com/office/drawing/2014/main" id="{4781F582-81EB-1B1C-5AC8-B342248076CB}"/>
              </a:ext>
            </a:extLst>
          </p:cNvPr>
          <p:cNvSpPr>
            <a:spLocks noGrp="1"/>
          </p:cNvSpPr>
          <p:nvPr>
            <p:ph type="body" sz="quarter" idx="14"/>
          </p:nvPr>
        </p:nvSpPr>
        <p:spPr>
          <a:xfrm>
            <a:off x="236220" y="4950696"/>
            <a:ext cx="684212" cy="684213"/>
          </a:xfrm>
          <a:blipFill>
            <a:blip r:embed="rId2"/>
            <a:stretch>
              <a:fillRect/>
            </a:stretch>
          </a:blipFill>
        </p:spPr>
        <p:txBody>
          <a:bodyPr>
            <a:normAutofit/>
          </a:bodyPr>
          <a:lstStyle>
            <a:lvl1pPr>
              <a:buNone/>
              <a:defRPr sz="100">
                <a:solidFill>
                  <a:srgbClr val="535252">
                    <a:alpha val="0"/>
                  </a:srgbClr>
                </a:solidFill>
              </a:defRPr>
            </a:lvl1pPr>
          </a:lstStyle>
          <a:p>
            <a:pPr lvl="0"/>
            <a:r>
              <a:rPr lang="en-US"/>
              <a:t>Click to edit Master text styles</a:t>
            </a:r>
          </a:p>
        </p:txBody>
      </p:sp>
      <p:sp>
        <p:nvSpPr>
          <p:cNvPr id="36" name="Text Placeholder 34">
            <a:extLst>
              <a:ext uri="{FF2B5EF4-FFF2-40B4-BE49-F238E27FC236}">
                <a16:creationId xmlns:a16="http://schemas.microsoft.com/office/drawing/2014/main" id="{B439D721-AE40-2069-E2F2-28602F4CD2A9}"/>
              </a:ext>
            </a:extLst>
          </p:cNvPr>
          <p:cNvSpPr>
            <a:spLocks noGrp="1"/>
          </p:cNvSpPr>
          <p:nvPr>
            <p:ph type="body" sz="quarter" idx="15"/>
          </p:nvPr>
        </p:nvSpPr>
        <p:spPr>
          <a:xfrm>
            <a:off x="236220" y="5801147"/>
            <a:ext cx="684212" cy="684213"/>
          </a:xfrm>
          <a:blipFill>
            <a:blip r:embed="rId3"/>
            <a:stretch>
              <a:fillRect/>
            </a:stretch>
          </a:blipFill>
        </p:spPr>
        <p:txBody>
          <a:bodyPr>
            <a:normAutofit/>
          </a:bodyPr>
          <a:lstStyle>
            <a:lvl1pPr>
              <a:buNone/>
              <a:defRPr sz="100">
                <a:solidFill>
                  <a:srgbClr val="535252">
                    <a:alpha val="0"/>
                  </a:srgbClr>
                </a:solidFill>
              </a:defRPr>
            </a:lvl1pPr>
          </a:lstStyle>
          <a:p>
            <a:pPr lvl="0"/>
            <a:r>
              <a:rPr lang="en-US"/>
              <a:t>Click to edit Master text styles</a:t>
            </a:r>
          </a:p>
        </p:txBody>
      </p:sp>
      <p:sp>
        <p:nvSpPr>
          <p:cNvPr id="37" name="Text Placeholder 34">
            <a:extLst>
              <a:ext uri="{FF2B5EF4-FFF2-40B4-BE49-F238E27FC236}">
                <a16:creationId xmlns:a16="http://schemas.microsoft.com/office/drawing/2014/main" id="{FBF8E182-B8CA-6207-4A5F-1FC0334B425B}"/>
              </a:ext>
            </a:extLst>
          </p:cNvPr>
          <p:cNvSpPr>
            <a:spLocks noGrp="1"/>
          </p:cNvSpPr>
          <p:nvPr>
            <p:ph type="body" sz="quarter" idx="16"/>
          </p:nvPr>
        </p:nvSpPr>
        <p:spPr>
          <a:xfrm>
            <a:off x="2567615" y="4950696"/>
            <a:ext cx="684212" cy="684213"/>
          </a:xfrm>
          <a:blipFill>
            <a:blip r:embed="rId4"/>
            <a:stretch>
              <a:fillRect/>
            </a:stretch>
          </a:blipFill>
        </p:spPr>
        <p:txBody>
          <a:bodyPr>
            <a:normAutofit/>
          </a:bodyPr>
          <a:lstStyle>
            <a:lvl1pPr>
              <a:buNone/>
              <a:defRPr sz="100">
                <a:solidFill>
                  <a:srgbClr val="535252">
                    <a:alpha val="0"/>
                  </a:srgbClr>
                </a:solidFill>
              </a:defRPr>
            </a:lvl1pPr>
          </a:lstStyle>
          <a:p>
            <a:pPr lvl="0"/>
            <a:r>
              <a:rPr lang="en-US"/>
              <a:t>Click to edit Master text styles</a:t>
            </a:r>
          </a:p>
        </p:txBody>
      </p:sp>
      <p:sp>
        <p:nvSpPr>
          <p:cNvPr id="38" name="Text Placeholder 34">
            <a:extLst>
              <a:ext uri="{FF2B5EF4-FFF2-40B4-BE49-F238E27FC236}">
                <a16:creationId xmlns:a16="http://schemas.microsoft.com/office/drawing/2014/main" id="{E1313786-9270-F930-21DA-1DC39C4A5888}"/>
              </a:ext>
            </a:extLst>
          </p:cNvPr>
          <p:cNvSpPr>
            <a:spLocks noGrp="1"/>
          </p:cNvSpPr>
          <p:nvPr>
            <p:ph type="body" sz="quarter" idx="17"/>
          </p:nvPr>
        </p:nvSpPr>
        <p:spPr>
          <a:xfrm>
            <a:off x="2567615" y="5801146"/>
            <a:ext cx="684212" cy="684213"/>
          </a:xfrm>
          <a:blipFill>
            <a:blip r:embed="rId5"/>
            <a:stretch>
              <a:fillRect/>
            </a:stretch>
          </a:blipFill>
        </p:spPr>
        <p:txBody>
          <a:bodyPr>
            <a:normAutofit/>
          </a:bodyPr>
          <a:lstStyle>
            <a:lvl1pPr>
              <a:buNone/>
              <a:defRPr sz="100">
                <a:solidFill>
                  <a:srgbClr val="535252">
                    <a:alpha val="0"/>
                  </a:srgbClr>
                </a:solidFill>
              </a:defRPr>
            </a:lvl1pPr>
          </a:lstStyle>
          <a:p>
            <a:pPr lvl="0"/>
            <a:r>
              <a:rPr lang="en-US"/>
              <a:t>Click to edit Master text styles</a:t>
            </a:r>
          </a:p>
        </p:txBody>
      </p:sp>
      <p:sp>
        <p:nvSpPr>
          <p:cNvPr id="41" name="Text Placeholder 40">
            <a:extLst>
              <a:ext uri="{FF2B5EF4-FFF2-40B4-BE49-F238E27FC236}">
                <a16:creationId xmlns:a16="http://schemas.microsoft.com/office/drawing/2014/main" id="{9E90B986-AF9A-4D61-1583-C937C3460E0D}"/>
              </a:ext>
            </a:extLst>
          </p:cNvPr>
          <p:cNvSpPr>
            <a:spLocks noGrp="1"/>
          </p:cNvSpPr>
          <p:nvPr>
            <p:ph type="body" sz="quarter" idx="19" hasCustomPrompt="1"/>
          </p:nvPr>
        </p:nvSpPr>
        <p:spPr>
          <a:xfrm>
            <a:off x="1066780" y="4950696"/>
            <a:ext cx="1362095" cy="684213"/>
          </a:xfrm>
        </p:spPr>
        <p:txBody>
          <a:bodyPr anchor="ctr">
            <a:normAutofit/>
          </a:bodyPr>
          <a:lstStyle>
            <a:lvl1pPr>
              <a:buNone/>
              <a:defRPr sz="1800">
                <a:solidFill>
                  <a:schemeClr val="tx1"/>
                </a:solidFill>
              </a:defRPr>
            </a:lvl1pPr>
          </a:lstStyle>
          <a:p>
            <a:pPr lvl="0"/>
            <a:r>
              <a:rPr lang="en-US"/>
              <a:t>@X</a:t>
            </a:r>
            <a:endParaRPr lang="pt-BR"/>
          </a:p>
        </p:txBody>
      </p:sp>
      <p:sp>
        <p:nvSpPr>
          <p:cNvPr id="42" name="Text Placeholder 40">
            <a:extLst>
              <a:ext uri="{FF2B5EF4-FFF2-40B4-BE49-F238E27FC236}">
                <a16:creationId xmlns:a16="http://schemas.microsoft.com/office/drawing/2014/main" id="{1169AD8B-D25E-AEFF-BE58-38082CBEDDB0}"/>
              </a:ext>
            </a:extLst>
          </p:cNvPr>
          <p:cNvSpPr>
            <a:spLocks noGrp="1"/>
          </p:cNvSpPr>
          <p:nvPr>
            <p:ph type="body" sz="quarter" idx="20" hasCustomPrompt="1"/>
          </p:nvPr>
        </p:nvSpPr>
        <p:spPr>
          <a:xfrm>
            <a:off x="1038362" y="5783624"/>
            <a:ext cx="1362095" cy="684213"/>
          </a:xfrm>
        </p:spPr>
        <p:txBody>
          <a:bodyPr anchor="ctr">
            <a:normAutofit/>
          </a:bodyPr>
          <a:lstStyle>
            <a:lvl1pPr>
              <a:buNone/>
              <a:defRPr sz="1600">
                <a:solidFill>
                  <a:schemeClr val="tx1"/>
                </a:solidFill>
              </a:defRPr>
            </a:lvl1pPr>
          </a:lstStyle>
          <a:p>
            <a:pPr lvl="0"/>
            <a:r>
              <a:rPr lang="en-US"/>
              <a:t>@instagram</a:t>
            </a:r>
            <a:endParaRPr lang="pt-BR"/>
          </a:p>
        </p:txBody>
      </p:sp>
      <p:sp>
        <p:nvSpPr>
          <p:cNvPr id="43" name="Text Placeholder 40">
            <a:extLst>
              <a:ext uri="{FF2B5EF4-FFF2-40B4-BE49-F238E27FC236}">
                <a16:creationId xmlns:a16="http://schemas.microsoft.com/office/drawing/2014/main" id="{26D82C9D-9BAE-CBA6-1B40-2B17774E0B2E}"/>
              </a:ext>
            </a:extLst>
          </p:cNvPr>
          <p:cNvSpPr>
            <a:spLocks noGrp="1"/>
          </p:cNvSpPr>
          <p:nvPr>
            <p:ph type="body" sz="quarter" idx="21" hasCustomPrompt="1"/>
          </p:nvPr>
        </p:nvSpPr>
        <p:spPr>
          <a:xfrm>
            <a:off x="3345143" y="4950696"/>
            <a:ext cx="1362095" cy="684213"/>
          </a:xfrm>
        </p:spPr>
        <p:txBody>
          <a:bodyPr anchor="ctr">
            <a:normAutofit/>
          </a:bodyPr>
          <a:lstStyle>
            <a:lvl1pPr>
              <a:buNone/>
              <a:defRPr sz="1800">
                <a:solidFill>
                  <a:schemeClr val="tx1"/>
                </a:solidFill>
              </a:defRPr>
            </a:lvl1pPr>
          </a:lstStyle>
          <a:p>
            <a:pPr lvl="0"/>
            <a:r>
              <a:rPr lang="en-US"/>
              <a:t>@github</a:t>
            </a:r>
            <a:endParaRPr lang="pt-BR"/>
          </a:p>
        </p:txBody>
      </p:sp>
      <p:sp>
        <p:nvSpPr>
          <p:cNvPr id="44" name="Text Placeholder 40">
            <a:extLst>
              <a:ext uri="{FF2B5EF4-FFF2-40B4-BE49-F238E27FC236}">
                <a16:creationId xmlns:a16="http://schemas.microsoft.com/office/drawing/2014/main" id="{B0EDB64B-02D0-7A83-8F4D-0B6D407E5CE0}"/>
              </a:ext>
            </a:extLst>
          </p:cNvPr>
          <p:cNvSpPr>
            <a:spLocks noGrp="1"/>
          </p:cNvSpPr>
          <p:nvPr>
            <p:ph type="body" sz="quarter" idx="22" hasCustomPrompt="1"/>
          </p:nvPr>
        </p:nvSpPr>
        <p:spPr>
          <a:xfrm>
            <a:off x="3345142" y="5783624"/>
            <a:ext cx="1362095" cy="684213"/>
          </a:xfrm>
        </p:spPr>
        <p:txBody>
          <a:bodyPr anchor="ctr">
            <a:normAutofit/>
          </a:bodyPr>
          <a:lstStyle>
            <a:lvl1pPr>
              <a:buNone/>
              <a:defRPr sz="1800">
                <a:solidFill>
                  <a:schemeClr val="tx1"/>
                </a:solidFill>
              </a:defRPr>
            </a:lvl1pPr>
          </a:lstStyle>
          <a:p>
            <a:pPr lvl="0"/>
            <a:r>
              <a:rPr lang="en-US"/>
              <a:t>/in/</a:t>
            </a:r>
            <a:r>
              <a:rPr lang="en-US" err="1"/>
              <a:t>Linkedin</a:t>
            </a:r>
            <a:endParaRPr lang="pt-BR"/>
          </a:p>
        </p:txBody>
      </p:sp>
    </p:spTree>
    <p:extLst>
      <p:ext uri="{BB962C8B-B14F-4D97-AF65-F5344CB8AC3E}">
        <p14:creationId xmlns:p14="http://schemas.microsoft.com/office/powerpoint/2010/main" val="2622412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ao Dark 1">
    <p:bg>
      <p:bgPr>
        <a:solidFill>
          <a:srgbClr val="1E3A8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212E-4E00-BC70-EAAB-9735957E27F9}"/>
              </a:ext>
            </a:extLst>
          </p:cNvPr>
          <p:cNvSpPr>
            <a:spLocks noGrp="1"/>
          </p:cNvSpPr>
          <p:nvPr>
            <p:ph type="title"/>
          </p:nvPr>
        </p:nvSpPr>
        <p:spPr>
          <a:xfrm>
            <a:off x="160020" y="1140172"/>
            <a:ext cx="11120429" cy="617855"/>
          </a:xfrm>
        </p:spPr>
        <p:txBody>
          <a:bodyPr>
            <a:noAutofit/>
          </a:bodyPr>
          <a:lstStyle>
            <a:lvl1pPr>
              <a:defRPr sz="7200">
                <a:solidFill>
                  <a:schemeClr val="bg2"/>
                </a:solidFill>
              </a:defRPr>
            </a:lvl1pPr>
          </a:lstStyle>
          <a:p>
            <a:r>
              <a:rPr lang="en-US"/>
              <a:t>Click to edit Master title style</a:t>
            </a:r>
            <a:endParaRPr lang="pt-BR"/>
          </a:p>
        </p:txBody>
      </p:sp>
      <p:sp>
        <p:nvSpPr>
          <p:cNvPr id="5" name="Text Placeholder 4">
            <a:extLst>
              <a:ext uri="{FF2B5EF4-FFF2-40B4-BE49-F238E27FC236}">
                <a16:creationId xmlns:a16="http://schemas.microsoft.com/office/drawing/2014/main" id="{D820B7BB-E2D2-44CF-0BA9-990A2C10C59F}"/>
              </a:ext>
            </a:extLst>
          </p:cNvPr>
          <p:cNvSpPr>
            <a:spLocks noGrp="1"/>
          </p:cNvSpPr>
          <p:nvPr>
            <p:ph type="body" sz="quarter" idx="11" hasCustomPrompt="1"/>
          </p:nvPr>
        </p:nvSpPr>
        <p:spPr>
          <a:xfrm>
            <a:off x="535785" y="1973812"/>
            <a:ext cx="10676297" cy="1455188"/>
          </a:xfrm>
        </p:spPr>
        <p:txBody>
          <a:bodyPr>
            <a:normAutofit/>
          </a:bodyPr>
          <a:lstStyle>
            <a:lvl1pPr>
              <a:buNone/>
              <a:defRPr sz="2400">
                <a:solidFill>
                  <a:srgbClr val="FDBA74"/>
                </a:solidFill>
              </a:defRPr>
            </a:lvl1pPr>
          </a:lstStyle>
          <a:p>
            <a:pPr lvl="0"/>
            <a:r>
              <a:rPr lang="en-US"/>
              <a:t>Rápida </a:t>
            </a:r>
            <a:r>
              <a:rPr lang="en-US" err="1"/>
              <a:t>descrição</a:t>
            </a:r>
            <a:endParaRPr lang="pt-BR"/>
          </a:p>
        </p:txBody>
      </p:sp>
      <p:sp>
        <p:nvSpPr>
          <p:cNvPr id="37" name="TextBox 36">
            <a:extLst>
              <a:ext uri="{FF2B5EF4-FFF2-40B4-BE49-F238E27FC236}">
                <a16:creationId xmlns:a16="http://schemas.microsoft.com/office/drawing/2014/main" id="{299FFB93-BD0A-A44F-733D-30DB8FFAEB1D}"/>
              </a:ext>
            </a:extLst>
          </p:cNvPr>
          <p:cNvSpPr txBox="1"/>
          <p:nvPr userDrawn="1"/>
        </p:nvSpPr>
        <p:spPr>
          <a:xfrm>
            <a:off x="9020176" y="550106"/>
            <a:ext cx="3352799" cy="276999"/>
          </a:xfrm>
          <a:prstGeom prst="rect">
            <a:avLst/>
          </a:prstGeom>
          <a:noFill/>
        </p:spPr>
        <p:txBody>
          <a:bodyPr wrap="square" rtlCol="0">
            <a:spAutoFit/>
          </a:bodyPr>
          <a:lstStyle/>
          <a:p>
            <a:pPr algn="ctr"/>
            <a:r>
              <a:rPr lang="en-US" sz="1200">
                <a:solidFill>
                  <a:schemeClr val="bg2"/>
                </a:solidFill>
              </a:rPr>
              <a:t>Brasília</a:t>
            </a:r>
            <a:r>
              <a:rPr lang="en-US" sz="1200">
                <a:solidFill>
                  <a:schemeClr val="tx1"/>
                </a:solidFill>
              </a:rPr>
              <a:t> </a:t>
            </a:r>
            <a:r>
              <a:rPr lang="en-US" sz="1200" b="1">
                <a:solidFill>
                  <a:schemeClr val="bg1"/>
                </a:solidFill>
              </a:rPr>
              <a:t>Data Group | </a:t>
            </a:r>
            <a:r>
              <a:rPr lang="en-US" sz="1200" b="1">
                <a:solidFill>
                  <a:schemeClr val="bg2"/>
                </a:solidFill>
              </a:rPr>
              <a:t>https://bsbdata.group</a:t>
            </a:r>
            <a:endParaRPr lang="pt-BR" sz="1200" b="1">
              <a:solidFill>
                <a:schemeClr val="bg2"/>
              </a:solidFill>
            </a:endParaRPr>
          </a:p>
        </p:txBody>
      </p:sp>
    </p:spTree>
    <p:extLst>
      <p:ext uri="{BB962C8B-B14F-4D97-AF65-F5344CB8AC3E}">
        <p14:creationId xmlns:p14="http://schemas.microsoft.com/office/powerpoint/2010/main" val="1885356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ao Light 1">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212E-4E00-BC70-EAAB-9735957E27F9}"/>
              </a:ext>
            </a:extLst>
          </p:cNvPr>
          <p:cNvSpPr>
            <a:spLocks noGrp="1"/>
          </p:cNvSpPr>
          <p:nvPr>
            <p:ph type="title"/>
          </p:nvPr>
        </p:nvSpPr>
        <p:spPr>
          <a:xfrm>
            <a:off x="160020" y="1140172"/>
            <a:ext cx="11120429" cy="617855"/>
          </a:xfrm>
        </p:spPr>
        <p:txBody>
          <a:bodyPr>
            <a:noAutofit/>
          </a:bodyPr>
          <a:lstStyle>
            <a:lvl1pPr>
              <a:defRPr sz="7200">
                <a:solidFill>
                  <a:schemeClr val="tx1"/>
                </a:solidFill>
              </a:defRPr>
            </a:lvl1pPr>
          </a:lstStyle>
          <a:p>
            <a:r>
              <a:rPr lang="en-US"/>
              <a:t>Click to edit Master title style</a:t>
            </a:r>
            <a:endParaRPr lang="pt-BR"/>
          </a:p>
        </p:txBody>
      </p:sp>
      <p:sp>
        <p:nvSpPr>
          <p:cNvPr id="5" name="Text Placeholder 4">
            <a:extLst>
              <a:ext uri="{FF2B5EF4-FFF2-40B4-BE49-F238E27FC236}">
                <a16:creationId xmlns:a16="http://schemas.microsoft.com/office/drawing/2014/main" id="{D820B7BB-E2D2-44CF-0BA9-990A2C10C59F}"/>
              </a:ext>
            </a:extLst>
          </p:cNvPr>
          <p:cNvSpPr>
            <a:spLocks noGrp="1"/>
          </p:cNvSpPr>
          <p:nvPr>
            <p:ph type="body" sz="quarter" idx="11" hasCustomPrompt="1"/>
          </p:nvPr>
        </p:nvSpPr>
        <p:spPr>
          <a:xfrm>
            <a:off x="535785" y="1973812"/>
            <a:ext cx="10676297" cy="1455188"/>
          </a:xfrm>
        </p:spPr>
        <p:txBody>
          <a:bodyPr>
            <a:normAutofit/>
          </a:bodyPr>
          <a:lstStyle>
            <a:lvl1pPr>
              <a:buNone/>
              <a:defRPr sz="2400">
                <a:solidFill>
                  <a:schemeClr val="tx2"/>
                </a:solidFill>
              </a:defRPr>
            </a:lvl1pPr>
          </a:lstStyle>
          <a:p>
            <a:pPr lvl="0"/>
            <a:r>
              <a:rPr lang="en-US"/>
              <a:t>Rápida </a:t>
            </a:r>
            <a:r>
              <a:rPr lang="en-US" err="1"/>
              <a:t>descrição</a:t>
            </a:r>
            <a:endParaRPr lang="pt-BR"/>
          </a:p>
        </p:txBody>
      </p:sp>
      <p:sp>
        <p:nvSpPr>
          <p:cNvPr id="4" name="TextBox 3">
            <a:extLst>
              <a:ext uri="{FF2B5EF4-FFF2-40B4-BE49-F238E27FC236}">
                <a16:creationId xmlns:a16="http://schemas.microsoft.com/office/drawing/2014/main" id="{C3275832-1226-B90F-B3B9-B37D3EE4A693}"/>
              </a:ext>
            </a:extLst>
          </p:cNvPr>
          <p:cNvSpPr txBox="1"/>
          <p:nvPr userDrawn="1"/>
        </p:nvSpPr>
        <p:spPr>
          <a:xfrm>
            <a:off x="9020176" y="550106"/>
            <a:ext cx="3352799" cy="276999"/>
          </a:xfrm>
          <a:prstGeom prst="rect">
            <a:avLst/>
          </a:prstGeom>
          <a:noFill/>
        </p:spPr>
        <p:txBody>
          <a:bodyPr wrap="square" rtlCol="0">
            <a:spAutoFit/>
          </a:bodyPr>
          <a:lstStyle/>
          <a:p>
            <a:pPr algn="ctr"/>
            <a:r>
              <a:rPr lang="en-US" sz="1200">
                <a:solidFill>
                  <a:schemeClr val="tx2"/>
                </a:solidFill>
              </a:rPr>
              <a:t>Brasília</a:t>
            </a:r>
            <a:r>
              <a:rPr lang="en-US" sz="1200">
                <a:solidFill>
                  <a:schemeClr val="tx1"/>
                </a:solidFill>
              </a:rPr>
              <a:t> </a:t>
            </a:r>
            <a:r>
              <a:rPr lang="en-US" sz="1200" b="1">
                <a:solidFill>
                  <a:schemeClr val="bg1"/>
                </a:solidFill>
              </a:rPr>
              <a:t>Data Group | </a:t>
            </a:r>
            <a:r>
              <a:rPr lang="en-US" sz="1200" b="1">
                <a:solidFill>
                  <a:schemeClr val="tx2">
                    <a:lumMod val="60000"/>
                    <a:lumOff val="40000"/>
                  </a:schemeClr>
                </a:solidFill>
              </a:rPr>
              <a:t>https://bsbdata.group</a:t>
            </a:r>
            <a:endParaRPr lang="pt-BR" sz="1200" b="1">
              <a:solidFill>
                <a:schemeClr val="tx2">
                  <a:lumMod val="60000"/>
                  <a:lumOff val="40000"/>
                </a:schemeClr>
              </a:solidFill>
            </a:endParaRPr>
          </a:p>
        </p:txBody>
      </p:sp>
    </p:spTree>
    <p:extLst>
      <p:ext uri="{BB962C8B-B14F-4D97-AF65-F5344CB8AC3E}">
        <p14:creationId xmlns:p14="http://schemas.microsoft.com/office/powerpoint/2010/main" val="1076762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apa Light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D771-3D65-0689-1AF8-EEECCC177BB3}"/>
              </a:ext>
            </a:extLst>
          </p:cNvPr>
          <p:cNvSpPr>
            <a:spLocks noGrp="1"/>
          </p:cNvSpPr>
          <p:nvPr>
            <p:ph type="title" hasCustomPrompt="1"/>
          </p:nvPr>
        </p:nvSpPr>
        <p:spPr>
          <a:xfrm>
            <a:off x="102870" y="4254227"/>
            <a:ext cx="5181099" cy="330474"/>
          </a:xfrm>
        </p:spPr>
        <p:txBody>
          <a:bodyPr/>
          <a:lstStyle>
            <a:lvl1pPr algn="r">
              <a:defRPr>
                <a:solidFill>
                  <a:schemeClr val="bg1"/>
                </a:solidFill>
              </a:defRPr>
            </a:lvl1pPr>
          </a:lstStyle>
          <a:p>
            <a:r>
              <a:rPr lang="en-US"/>
              <a:t>Título</a:t>
            </a:r>
            <a:endParaRPr lang="pt-BR"/>
          </a:p>
        </p:txBody>
      </p:sp>
      <p:pic>
        <p:nvPicPr>
          <p:cNvPr id="5" name="Picture 4">
            <a:extLst>
              <a:ext uri="{FF2B5EF4-FFF2-40B4-BE49-F238E27FC236}">
                <a16:creationId xmlns:a16="http://schemas.microsoft.com/office/drawing/2014/main" id="{CA5433E7-8CBD-B8C2-0B4B-1F6F8F54F054}"/>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5341119" y="1"/>
            <a:ext cx="6858934" cy="6857999"/>
          </a:xfrm>
          <a:prstGeom prst="rect">
            <a:avLst/>
          </a:prstGeom>
          <a:effectLst>
            <a:glow>
              <a:schemeClr val="tx2">
                <a:alpha val="4000"/>
              </a:schemeClr>
            </a:glow>
            <a:softEdge rad="0"/>
          </a:effectLst>
        </p:spPr>
      </p:pic>
      <p:sp>
        <p:nvSpPr>
          <p:cNvPr id="4" name="TextBox 3">
            <a:extLst>
              <a:ext uri="{FF2B5EF4-FFF2-40B4-BE49-F238E27FC236}">
                <a16:creationId xmlns:a16="http://schemas.microsoft.com/office/drawing/2014/main" id="{E4DD285B-B4F0-4833-B407-517F89FCA1AE}"/>
              </a:ext>
            </a:extLst>
          </p:cNvPr>
          <p:cNvSpPr txBox="1"/>
          <p:nvPr userDrawn="1"/>
        </p:nvSpPr>
        <p:spPr>
          <a:xfrm>
            <a:off x="5210175" y="4546601"/>
            <a:ext cx="1809749" cy="276999"/>
          </a:xfrm>
          <a:prstGeom prst="rect">
            <a:avLst/>
          </a:prstGeom>
          <a:noFill/>
        </p:spPr>
        <p:txBody>
          <a:bodyPr wrap="square" rtlCol="0">
            <a:spAutoFit/>
          </a:bodyPr>
          <a:lstStyle/>
          <a:p>
            <a:pPr algn="ctr"/>
            <a:r>
              <a:rPr lang="en-US" sz="1200" b="1">
                <a:solidFill>
                  <a:schemeClr val="bg2"/>
                </a:solidFill>
              </a:rPr>
              <a:t>https://bsbdata.group</a:t>
            </a:r>
            <a:endParaRPr lang="pt-BR" sz="1200" b="1">
              <a:solidFill>
                <a:schemeClr val="bg2"/>
              </a:solidFill>
            </a:endParaRPr>
          </a:p>
        </p:txBody>
      </p:sp>
    </p:spTree>
    <p:extLst>
      <p:ext uri="{BB962C8B-B14F-4D97-AF65-F5344CB8AC3E}">
        <p14:creationId xmlns:p14="http://schemas.microsoft.com/office/powerpoint/2010/main" val="2166648001"/>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apa Encontro Ligh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D771-3D65-0689-1AF8-EEECCC177BB3}"/>
              </a:ext>
            </a:extLst>
          </p:cNvPr>
          <p:cNvSpPr>
            <a:spLocks noGrp="1"/>
          </p:cNvSpPr>
          <p:nvPr>
            <p:ph type="title" hasCustomPrompt="1"/>
          </p:nvPr>
        </p:nvSpPr>
        <p:spPr>
          <a:xfrm>
            <a:off x="102870" y="4254227"/>
            <a:ext cx="5181099" cy="330474"/>
          </a:xfrm>
        </p:spPr>
        <p:txBody>
          <a:bodyPr/>
          <a:lstStyle>
            <a:lvl1pPr algn="r">
              <a:defRPr>
                <a:solidFill>
                  <a:schemeClr val="bg1"/>
                </a:solidFill>
              </a:defRPr>
            </a:lvl1pPr>
          </a:lstStyle>
          <a:p>
            <a:r>
              <a:rPr lang="en-US"/>
              <a:t>Título</a:t>
            </a:r>
            <a:endParaRPr lang="pt-BR"/>
          </a:p>
        </p:txBody>
      </p:sp>
      <p:pic>
        <p:nvPicPr>
          <p:cNvPr id="5" name="Picture 4">
            <a:extLst>
              <a:ext uri="{FF2B5EF4-FFF2-40B4-BE49-F238E27FC236}">
                <a16:creationId xmlns:a16="http://schemas.microsoft.com/office/drawing/2014/main" id="{CA5433E7-8CBD-B8C2-0B4B-1F6F8F54F054}"/>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5341119" y="1"/>
            <a:ext cx="6858934" cy="6857999"/>
          </a:xfrm>
          <a:prstGeom prst="rect">
            <a:avLst/>
          </a:prstGeom>
          <a:effectLst>
            <a:glow>
              <a:schemeClr val="tx2">
                <a:alpha val="4000"/>
              </a:schemeClr>
            </a:glow>
            <a:softEdge rad="0"/>
          </a:effectLst>
        </p:spPr>
      </p:pic>
      <p:sp>
        <p:nvSpPr>
          <p:cNvPr id="4" name="TextBox 3">
            <a:extLst>
              <a:ext uri="{FF2B5EF4-FFF2-40B4-BE49-F238E27FC236}">
                <a16:creationId xmlns:a16="http://schemas.microsoft.com/office/drawing/2014/main" id="{E4DD285B-B4F0-4833-B407-517F89FCA1AE}"/>
              </a:ext>
            </a:extLst>
          </p:cNvPr>
          <p:cNvSpPr txBox="1"/>
          <p:nvPr userDrawn="1"/>
        </p:nvSpPr>
        <p:spPr>
          <a:xfrm>
            <a:off x="5210175" y="4546601"/>
            <a:ext cx="1809749" cy="276999"/>
          </a:xfrm>
          <a:prstGeom prst="rect">
            <a:avLst/>
          </a:prstGeom>
          <a:noFill/>
        </p:spPr>
        <p:txBody>
          <a:bodyPr wrap="square" rtlCol="0">
            <a:spAutoFit/>
          </a:bodyPr>
          <a:lstStyle/>
          <a:p>
            <a:pPr algn="ctr"/>
            <a:r>
              <a:rPr lang="en-US" sz="1200" b="1">
                <a:solidFill>
                  <a:schemeClr val="bg2"/>
                </a:solidFill>
              </a:rPr>
              <a:t>https://bsbdata.group</a:t>
            </a:r>
            <a:endParaRPr lang="pt-BR" sz="1200" b="1">
              <a:solidFill>
                <a:schemeClr val="bg2"/>
              </a:solidFill>
            </a:endParaRPr>
          </a:p>
        </p:txBody>
      </p:sp>
      <p:pic>
        <p:nvPicPr>
          <p:cNvPr id="3" name="Picture 2">
            <a:extLst>
              <a:ext uri="{FF2B5EF4-FFF2-40B4-BE49-F238E27FC236}">
                <a16:creationId xmlns:a16="http://schemas.microsoft.com/office/drawing/2014/main" id="{86BC7400-97B5-CB6A-3469-2FE8FA0ACEA3}"/>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5341119" y="1"/>
            <a:ext cx="6858934" cy="6857999"/>
          </a:xfrm>
          <a:prstGeom prst="rect">
            <a:avLst/>
          </a:prstGeom>
          <a:effectLst>
            <a:glow>
              <a:schemeClr val="tx2">
                <a:alpha val="4000"/>
              </a:schemeClr>
            </a:glow>
            <a:softEdge rad="0"/>
          </a:effectLst>
        </p:spPr>
      </p:pic>
      <p:sp>
        <p:nvSpPr>
          <p:cNvPr id="6" name="TextBox 5">
            <a:extLst>
              <a:ext uri="{FF2B5EF4-FFF2-40B4-BE49-F238E27FC236}">
                <a16:creationId xmlns:a16="http://schemas.microsoft.com/office/drawing/2014/main" id="{3D6E0C09-12D4-852B-E950-A197F852DEF6}"/>
              </a:ext>
            </a:extLst>
          </p:cNvPr>
          <p:cNvSpPr txBox="1"/>
          <p:nvPr userDrawn="1"/>
        </p:nvSpPr>
        <p:spPr>
          <a:xfrm>
            <a:off x="4485606" y="2325055"/>
            <a:ext cx="1077733" cy="338554"/>
          </a:xfrm>
          <a:prstGeom prst="rect">
            <a:avLst/>
          </a:prstGeom>
          <a:noFill/>
        </p:spPr>
        <p:txBody>
          <a:bodyPr wrap="square" rtlCol="0">
            <a:spAutoFit/>
          </a:bodyPr>
          <a:lstStyle/>
          <a:p>
            <a:pPr algn="ctr"/>
            <a:r>
              <a:rPr lang="en-US" sz="1600" b="1" err="1">
                <a:solidFill>
                  <a:schemeClr val="bg2"/>
                </a:solidFill>
              </a:rPr>
              <a:t>Encontro</a:t>
            </a:r>
            <a:r>
              <a:rPr lang="en-US" sz="1600" b="1">
                <a:solidFill>
                  <a:schemeClr val="bg2"/>
                </a:solidFill>
              </a:rPr>
              <a:t> </a:t>
            </a:r>
          </a:p>
        </p:txBody>
      </p:sp>
      <p:sp>
        <p:nvSpPr>
          <p:cNvPr id="7" name="Text Placeholder 7">
            <a:extLst>
              <a:ext uri="{FF2B5EF4-FFF2-40B4-BE49-F238E27FC236}">
                <a16:creationId xmlns:a16="http://schemas.microsoft.com/office/drawing/2014/main" id="{32FEC7F0-CC46-29EF-2344-5B2017A2C58D}"/>
              </a:ext>
            </a:extLst>
          </p:cNvPr>
          <p:cNvSpPr>
            <a:spLocks noGrp="1"/>
          </p:cNvSpPr>
          <p:nvPr>
            <p:ph type="body" sz="quarter" idx="10" hasCustomPrompt="1"/>
          </p:nvPr>
        </p:nvSpPr>
        <p:spPr>
          <a:xfrm>
            <a:off x="5433134" y="2432483"/>
            <a:ext cx="662866" cy="603680"/>
          </a:xfrm>
        </p:spPr>
        <p:txBody>
          <a:bodyPr wrap="none" anchor="ctr">
            <a:normAutofit/>
          </a:bodyPr>
          <a:lstStyle>
            <a:lvl1pPr algn="ctr">
              <a:buNone/>
              <a:defRPr b="1">
                <a:solidFill>
                  <a:schemeClr val="tx2"/>
                </a:solidFill>
              </a:defRPr>
            </a:lvl1pPr>
          </a:lstStyle>
          <a:p>
            <a:pPr lvl="0"/>
            <a:r>
              <a:rPr lang="en-US"/>
              <a:t>NN</a:t>
            </a:r>
          </a:p>
        </p:txBody>
      </p:sp>
    </p:spTree>
    <p:extLst>
      <p:ext uri="{BB962C8B-B14F-4D97-AF65-F5344CB8AC3E}">
        <p14:creationId xmlns:p14="http://schemas.microsoft.com/office/powerpoint/2010/main" val="79532816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Capa Dark 1">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D771-3D65-0689-1AF8-EEECCC177BB3}"/>
              </a:ext>
            </a:extLst>
          </p:cNvPr>
          <p:cNvSpPr>
            <a:spLocks noGrp="1"/>
          </p:cNvSpPr>
          <p:nvPr>
            <p:ph type="title" hasCustomPrompt="1"/>
          </p:nvPr>
        </p:nvSpPr>
        <p:spPr>
          <a:xfrm>
            <a:off x="102870" y="4254227"/>
            <a:ext cx="5181099" cy="330474"/>
          </a:xfrm>
          <a:noFill/>
        </p:spPr>
        <p:txBody>
          <a:bodyPr/>
          <a:lstStyle>
            <a:lvl1pPr algn="r">
              <a:defRPr/>
            </a:lvl1pPr>
          </a:lstStyle>
          <a:p>
            <a:r>
              <a:rPr lang="en-US"/>
              <a:t>Título</a:t>
            </a:r>
            <a:endParaRPr lang="pt-BR"/>
          </a:p>
        </p:txBody>
      </p:sp>
      <p:pic>
        <p:nvPicPr>
          <p:cNvPr id="5" name="Picture 4">
            <a:extLst>
              <a:ext uri="{FF2B5EF4-FFF2-40B4-BE49-F238E27FC236}">
                <a16:creationId xmlns:a16="http://schemas.microsoft.com/office/drawing/2014/main" id="{CA5433E7-8CBD-B8C2-0B4B-1F6F8F54F054}"/>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5341119" y="1"/>
            <a:ext cx="6858934" cy="6857999"/>
          </a:xfrm>
          <a:prstGeom prst="rect">
            <a:avLst/>
          </a:prstGeom>
          <a:effectLst>
            <a:glow>
              <a:schemeClr val="tx2">
                <a:alpha val="4000"/>
              </a:schemeClr>
            </a:glow>
            <a:softEdge rad="0"/>
          </a:effectLst>
        </p:spPr>
      </p:pic>
      <p:sp>
        <p:nvSpPr>
          <p:cNvPr id="46" name="TextBox 45">
            <a:extLst>
              <a:ext uri="{FF2B5EF4-FFF2-40B4-BE49-F238E27FC236}">
                <a16:creationId xmlns:a16="http://schemas.microsoft.com/office/drawing/2014/main" id="{2085AB3B-DE01-16E6-4401-22FBBEE4C154}"/>
              </a:ext>
            </a:extLst>
          </p:cNvPr>
          <p:cNvSpPr txBox="1"/>
          <p:nvPr userDrawn="1"/>
        </p:nvSpPr>
        <p:spPr>
          <a:xfrm>
            <a:off x="5191125" y="4584701"/>
            <a:ext cx="1809749" cy="276999"/>
          </a:xfrm>
          <a:prstGeom prst="rect">
            <a:avLst/>
          </a:prstGeom>
          <a:noFill/>
        </p:spPr>
        <p:txBody>
          <a:bodyPr wrap="square" rtlCol="0">
            <a:spAutoFit/>
          </a:bodyPr>
          <a:lstStyle/>
          <a:p>
            <a:pPr algn="ctr"/>
            <a:r>
              <a:rPr lang="en-US" sz="1200" b="1">
                <a:solidFill>
                  <a:schemeClr val="tx2">
                    <a:lumMod val="60000"/>
                    <a:lumOff val="40000"/>
                  </a:schemeClr>
                </a:solidFill>
              </a:rPr>
              <a:t>https://bsbdata.group</a:t>
            </a:r>
            <a:endParaRPr lang="pt-BR" sz="1200" b="1">
              <a:solidFill>
                <a:schemeClr val="tx2">
                  <a:lumMod val="60000"/>
                  <a:lumOff val="40000"/>
                </a:schemeClr>
              </a:solidFill>
            </a:endParaRPr>
          </a:p>
        </p:txBody>
      </p:sp>
    </p:spTree>
    <p:extLst>
      <p:ext uri="{BB962C8B-B14F-4D97-AF65-F5344CB8AC3E}">
        <p14:creationId xmlns:p14="http://schemas.microsoft.com/office/powerpoint/2010/main" val="1322641489"/>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apa Encontro Dark">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D771-3D65-0689-1AF8-EEECCC177BB3}"/>
              </a:ext>
            </a:extLst>
          </p:cNvPr>
          <p:cNvSpPr>
            <a:spLocks noGrp="1"/>
          </p:cNvSpPr>
          <p:nvPr>
            <p:ph type="title" hasCustomPrompt="1"/>
          </p:nvPr>
        </p:nvSpPr>
        <p:spPr>
          <a:xfrm>
            <a:off x="102870" y="4254227"/>
            <a:ext cx="5181099" cy="330474"/>
          </a:xfrm>
          <a:noFill/>
        </p:spPr>
        <p:txBody>
          <a:bodyPr/>
          <a:lstStyle>
            <a:lvl1pPr algn="r">
              <a:defRPr/>
            </a:lvl1pPr>
          </a:lstStyle>
          <a:p>
            <a:r>
              <a:rPr lang="en-US"/>
              <a:t>Título</a:t>
            </a:r>
            <a:endParaRPr lang="pt-BR"/>
          </a:p>
        </p:txBody>
      </p:sp>
      <p:pic>
        <p:nvPicPr>
          <p:cNvPr id="5" name="Picture 4">
            <a:extLst>
              <a:ext uri="{FF2B5EF4-FFF2-40B4-BE49-F238E27FC236}">
                <a16:creationId xmlns:a16="http://schemas.microsoft.com/office/drawing/2014/main" id="{CA5433E7-8CBD-B8C2-0B4B-1F6F8F54F054}"/>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5341119" y="1"/>
            <a:ext cx="6858934" cy="6857999"/>
          </a:xfrm>
          <a:prstGeom prst="rect">
            <a:avLst/>
          </a:prstGeom>
          <a:effectLst>
            <a:glow>
              <a:schemeClr val="tx2">
                <a:alpha val="4000"/>
              </a:schemeClr>
            </a:glow>
            <a:softEdge rad="0"/>
          </a:effectLst>
        </p:spPr>
      </p:pic>
      <p:sp>
        <p:nvSpPr>
          <p:cNvPr id="46" name="TextBox 45">
            <a:extLst>
              <a:ext uri="{FF2B5EF4-FFF2-40B4-BE49-F238E27FC236}">
                <a16:creationId xmlns:a16="http://schemas.microsoft.com/office/drawing/2014/main" id="{2085AB3B-DE01-16E6-4401-22FBBEE4C154}"/>
              </a:ext>
            </a:extLst>
          </p:cNvPr>
          <p:cNvSpPr txBox="1"/>
          <p:nvPr userDrawn="1"/>
        </p:nvSpPr>
        <p:spPr>
          <a:xfrm>
            <a:off x="5191125" y="4584701"/>
            <a:ext cx="1809749" cy="276999"/>
          </a:xfrm>
          <a:prstGeom prst="rect">
            <a:avLst/>
          </a:prstGeom>
          <a:noFill/>
        </p:spPr>
        <p:txBody>
          <a:bodyPr wrap="square" rtlCol="0">
            <a:spAutoFit/>
          </a:bodyPr>
          <a:lstStyle/>
          <a:p>
            <a:pPr algn="ctr"/>
            <a:r>
              <a:rPr lang="en-US" sz="1200" b="1">
                <a:solidFill>
                  <a:schemeClr val="tx2">
                    <a:lumMod val="60000"/>
                    <a:lumOff val="40000"/>
                  </a:schemeClr>
                </a:solidFill>
              </a:rPr>
              <a:t>https://bsbdata.group</a:t>
            </a:r>
            <a:endParaRPr lang="pt-BR" sz="1200" b="1">
              <a:solidFill>
                <a:schemeClr val="tx2">
                  <a:lumMod val="60000"/>
                  <a:lumOff val="40000"/>
                </a:schemeClr>
              </a:solidFill>
            </a:endParaRPr>
          </a:p>
        </p:txBody>
      </p:sp>
      <p:sp>
        <p:nvSpPr>
          <p:cNvPr id="4" name="TextBox 3">
            <a:extLst>
              <a:ext uri="{FF2B5EF4-FFF2-40B4-BE49-F238E27FC236}">
                <a16:creationId xmlns:a16="http://schemas.microsoft.com/office/drawing/2014/main" id="{A6A85012-0231-3DF4-960F-99F0B26ACD94}"/>
              </a:ext>
            </a:extLst>
          </p:cNvPr>
          <p:cNvSpPr txBox="1"/>
          <p:nvPr userDrawn="1"/>
        </p:nvSpPr>
        <p:spPr>
          <a:xfrm>
            <a:off x="4485606" y="2325055"/>
            <a:ext cx="1077733" cy="338554"/>
          </a:xfrm>
          <a:prstGeom prst="rect">
            <a:avLst/>
          </a:prstGeom>
          <a:noFill/>
        </p:spPr>
        <p:txBody>
          <a:bodyPr wrap="square" rtlCol="0">
            <a:spAutoFit/>
          </a:bodyPr>
          <a:lstStyle/>
          <a:p>
            <a:pPr algn="ctr"/>
            <a:r>
              <a:rPr lang="en-US" sz="1600" b="1" err="1">
                <a:solidFill>
                  <a:schemeClr val="tx2"/>
                </a:solidFill>
              </a:rPr>
              <a:t>Encontro</a:t>
            </a:r>
            <a:r>
              <a:rPr lang="en-US" sz="1600" b="1">
                <a:solidFill>
                  <a:schemeClr val="tx2"/>
                </a:solidFill>
              </a:rPr>
              <a:t> </a:t>
            </a:r>
          </a:p>
        </p:txBody>
      </p:sp>
      <p:sp>
        <p:nvSpPr>
          <p:cNvPr id="8" name="Text Placeholder 7">
            <a:extLst>
              <a:ext uri="{FF2B5EF4-FFF2-40B4-BE49-F238E27FC236}">
                <a16:creationId xmlns:a16="http://schemas.microsoft.com/office/drawing/2014/main" id="{DDDA78EC-ADAF-B891-0147-7F81200A26C8}"/>
              </a:ext>
            </a:extLst>
          </p:cNvPr>
          <p:cNvSpPr>
            <a:spLocks noGrp="1"/>
          </p:cNvSpPr>
          <p:nvPr>
            <p:ph type="body" sz="quarter" idx="10" hasCustomPrompt="1"/>
          </p:nvPr>
        </p:nvSpPr>
        <p:spPr>
          <a:xfrm>
            <a:off x="5433134" y="2432483"/>
            <a:ext cx="662866" cy="603680"/>
          </a:xfrm>
        </p:spPr>
        <p:txBody>
          <a:bodyPr wrap="none" anchor="ctr">
            <a:normAutofit/>
          </a:bodyPr>
          <a:lstStyle>
            <a:lvl1pPr algn="ctr">
              <a:buNone/>
              <a:defRPr b="1">
                <a:solidFill>
                  <a:schemeClr val="tx2"/>
                </a:solidFill>
              </a:defRPr>
            </a:lvl1pPr>
          </a:lstStyle>
          <a:p>
            <a:pPr lvl="0"/>
            <a:r>
              <a:rPr lang="en-US"/>
              <a:t>NN</a:t>
            </a:r>
          </a:p>
        </p:txBody>
      </p:sp>
    </p:spTree>
    <p:extLst>
      <p:ext uri="{BB962C8B-B14F-4D97-AF65-F5344CB8AC3E}">
        <p14:creationId xmlns:p14="http://schemas.microsoft.com/office/powerpoint/2010/main" val="219596173"/>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apa Dark 2">
    <p:bg>
      <p:bgPr>
        <a:solidFill>
          <a:srgbClr val="3F3F4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D771-3D65-0689-1AF8-EEECCC177BB3}"/>
              </a:ext>
            </a:extLst>
          </p:cNvPr>
          <p:cNvSpPr>
            <a:spLocks noGrp="1"/>
          </p:cNvSpPr>
          <p:nvPr>
            <p:ph type="title" hasCustomPrompt="1"/>
          </p:nvPr>
        </p:nvSpPr>
        <p:spPr>
          <a:xfrm>
            <a:off x="102870" y="4254227"/>
            <a:ext cx="5181099" cy="330474"/>
          </a:xfrm>
        </p:spPr>
        <p:txBody>
          <a:bodyPr/>
          <a:lstStyle>
            <a:lvl1pPr algn="r">
              <a:defRPr/>
            </a:lvl1pPr>
          </a:lstStyle>
          <a:p>
            <a:r>
              <a:rPr lang="en-US"/>
              <a:t>Título</a:t>
            </a:r>
            <a:endParaRPr lang="pt-BR"/>
          </a:p>
        </p:txBody>
      </p:sp>
      <p:pic>
        <p:nvPicPr>
          <p:cNvPr id="5" name="Picture 4">
            <a:extLst>
              <a:ext uri="{FF2B5EF4-FFF2-40B4-BE49-F238E27FC236}">
                <a16:creationId xmlns:a16="http://schemas.microsoft.com/office/drawing/2014/main" id="{CA5433E7-8CBD-B8C2-0B4B-1F6F8F54F054}"/>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5341119" y="1"/>
            <a:ext cx="6858934" cy="6857999"/>
          </a:xfrm>
          <a:prstGeom prst="rect">
            <a:avLst/>
          </a:prstGeom>
          <a:effectLst>
            <a:glow>
              <a:schemeClr val="tx2">
                <a:alpha val="4000"/>
              </a:schemeClr>
            </a:glow>
            <a:softEdge rad="0"/>
          </a:effectLst>
        </p:spPr>
      </p:pic>
      <p:sp>
        <p:nvSpPr>
          <p:cNvPr id="11" name="TextBox 10">
            <a:extLst>
              <a:ext uri="{FF2B5EF4-FFF2-40B4-BE49-F238E27FC236}">
                <a16:creationId xmlns:a16="http://schemas.microsoft.com/office/drawing/2014/main" id="{055C1389-D40E-19CF-5EDF-2E83DEB7273F}"/>
              </a:ext>
            </a:extLst>
          </p:cNvPr>
          <p:cNvSpPr txBox="1"/>
          <p:nvPr userDrawn="1"/>
        </p:nvSpPr>
        <p:spPr>
          <a:xfrm>
            <a:off x="5191125" y="4584701"/>
            <a:ext cx="1809749" cy="276999"/>
          </a:xfrm>
          <a:prstGeom prst="rect">
            <a:avLst/>
          </a:prstGeom>
          <a:noFill/>
        </p:spPr>
        <p:txBody>
          <a:bodyPr wrap="square" rtlCol="0">
            <a:spAutoFit/>
          </a:bodyPr>
          <a:lstStyle/>
          <a:p>
            <a:pPr algn="ctr"/>
            <a:r>
              <a:rPr lang="en-US" sz="1200" b="1">
                <a:solidFill>
                  <a:schemeClr val="tx2">
                    <a:lumMod val="60000"/>
                    <a:lumOff val="40000"/>
                  </a:schemeClr>
                </a:solidFill>
              </a:rPr>
              <a:t>https://bsbdata.group</a:t>
            </a:r>
            <a:endParaRPr lang="pt-BR" sz="1200" b="1">
              <a:solidFill>
                <a:schemeClr val="tx2">
                  <a:lumMod val="60000"/>
                  <a:lumOff val="40000"/>
                </a:schemeClr>
              </a:solidFill>
            </a:endParaRPr>
          </a:p>
        </p:txBody>
      </p:sp>
    </p:spTree>
    <p:extLst>
      <p:ext uri="{BB962C8B-B14F-4D97-AF65-F5344CB8AC3E}">
        <p14:creationId xmlns:p14="http://schemas.microsoft.com/office/powerpoint/2010/main" val="318185055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apa Encontro Dark 2">
    <p:bg>
      <p:bgPr>
        <a:solidFill>
          <a:srgbClr val="3F3F4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D771-3D65-0689-1AF8-EEECCC177BB3}"/>
              </a:ext>
            </a:extLst>
          </p:cNvPr>
          <p:cNvSpPr>
            <a:spLocks noGrp="1"/>
          </p:cNvSpPr>
          <p:nvPr>
            <p:ph type="title" hasCustomPrompt="1"/>
          </p:nvPr>
        </p:nvSpPr>
        <p:spPr>
          <a:xfrm>
            <a:off x="102870" y="4254227"/>
            <a:ext cx="5181099" cy="330474"/>
          </a:xfrm>
        </p:spPr>
        <p:txBody>
          <a:bodyPr/>
          <a:lstStyle>
            <a:lvl1pPr algn="r">
              <a:defRPr/>
            </a:lvl1pPr>
          </a:lstStyle>
          <a:p>
            <a:r>
              <a:rPr lang="en-US"/>
              <a:t>Título</a:t>
            </a:r>
            <a:endParaRPr lang="pt-BR"/>
          </a:p>
        </p:txBody>
      </p:sp>
      <p:pic>
        <p:nvPicPr>
          <p:cNvPr id="5" name="Picture 4">
            <a:extLst>
              <a:ext uri="{FF2B5EF4-FFF2-40B4-BE49-F238E27FC236}">
                <a16:creationId xmlns:a16="http://schemas.microsoft.com/office/drawing/2014/main" id="{CA5433E7-8CBD-B8C2-0B4B-1F6F8F54F054}"/>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5341119" y="1"/>
            <a:ext cx="6858934" cy="6857999"/>
          </a:xfrm>
          <a:prstGeom prst="rect">
            <a:avLst/>
          </a:prstGeom>
          <a:effectLst>
            <a:glow>
              <a:schemeClr val="tx2">
                <a:alpha val="4000"/>
              </a:schemeClr>
            </a:glow>
            <a:softEdge rad="0"/>
          </a:effectLst>
        </p:spPr>
      </p:pic>
      <p:sp>
        <p:nvSpPr>
          <p:cNvPr id="11" name="TextBox 10">
            <a:extLst>
              <a:ext uri="{FF2B5EF4-FFF2-40B4-BE49-F238E27FC236}">
                <a16:creationId xmlns:a16="http://schemas.microsoft.com/office/drawing/2014/main" id="{055C1389-D40E-19CF-5EDF-2E83DEB7273F}"/>
              </a:ext>
            </a:extLst>
          </p:cNvPr>
          <p:cNvSpPr txBox="1"/>
          <p:nvPr userDrawn="1"/>
        </p:nvSpPr>
        <p:spPr>
          <a:xfrm>
            <a:off x="5191125" y="4584701"/>
            <a:ext cx="1809749" cy="276999"/>
          </a:xfrm>
          <a:prstGeom prst="rect">
            <a:avLst/>
          </a:prstGeom>
          <a:noFill/>
        </p:spPr>
        <p:txBody>
          <a:bodyPr wrap="square" rtlCol="0">
            <a:spAutoFit/>
          </a:bodyPr>
          <a:lstStyle/>
          <a:p>
            <a:pPr algn="ctr"/>
            <a:r>
              <a:rPr lang="en-US" sz="1200" b="1">
                <a:solidFill>
                  <a:schemeClr val="tx2">
                    <a:lumMod val="60000"/>
                    <a:lumOff val="40000"/>
                  </a:schemeClr>
                </a:solidFill>
              </a:rPr>
              <a:t>https://bsbdata.group</a:t>
            </a:r>
            <a:endParaRPr lang="pt-BR" sz="1200" b="1">
              <a:solidFill>
                <a:schemeClr val="tx2">
                  <a:lumMod val="60000"/>
                  <a:lumOff val="40000"/>
                </a:schemeClr>
              </a:solidFill>
            </a:endParaRPr>
          </a:p>
        </p:txBody>
      </p:sp>
      <p:sp>
        <p:nvSpPr>
          <p:cNvPr id="3" name="TextBox 2">
            <a:extLst>
              <a:ext uri="{FF2B5EF4-FFF2-40B4-BE49-F238E27FC236}">
                <a16:creationId xmlns:a16="http://schemas.microsoft.com/office/drawing/2014/main" id="{00B60DBD-EE33-DA5D-C7CA-5298702401D8}"/>
              </a:ext>
            </a:extLst>
          </p:cNvPr>
          <p:cNvSpPr txBox="1"/>
          <p:nvPr userDrawn="1"/>
        </p:nvSpPr>
        <p:spPr>
          <a:xfrm>
            <a:off x="4485606" y="2325055"/>
            <a:ext cx="1077733" cy="338554"/>
          </a:xfrm>
          <a:prstGeom prst="rect">
            <a:avLst/>
          </a:prstGeom>
          <a:noFill/>
        </p:spPr>
        <p:txBody>
          <a:bodyPr wrap="square" rtlCol="0">
            <a:spAutoFit/>
          </a:bodyPr>
          <a:lstStyle/>
          <a:p>
            <a:pPr algn="ctr"/>
            <a:r>
              <a:rPr lang="en-US" sz="1600" b="1" err="1">
                <a:solidFill>
                  <a:schemeClr val="tx2"/>
                </a:solidFill>
              </a:rPr>
              <a:t>Encontro</a:t>
            </a:r>
            <a:r>
              <a:rPr lang="en-US" sz="1600" b="1">
                <a:solidFill>
                  <a:schemeClr val="tx2"/>
                </a:solidFill>
              </a:rPr>
              <a:t> </a:t>
            </a:r>
          </a:p>
        </p:txBody>
      </p:sp>
      <p:sp>
        <p:nvSpPr>
          <p:cNvPr id="4" name="Text Placeholder 7">
            <a:extLst>
              <a:ext uri="{FF2B5EF4-FFF2-40B4-BE49-F238E27FC236}">
                <a16:creationId xmlns:a16="http://schemas.microsoft.com/office/drawing/2014/main" id="{B6634589-1152-B428-BF86-13C7EC2B1C8A}"/>
              </a:ext>
            </a:extLst>
          </p:cNvPr>
          <p:cNvSpPr>
            <a:spLocks noGrp="1"/>
          </p:cNvSpPr>
          <p:nvPr>
            <p:ph type="body" sz="quarter" idx="10" hasCustomPrompt="1"/>
          </p:nvPr>
        </p:nvSpPr>
        <p:spPr>
          <a:xfrm>
            <a:off x="5433134" y="2432483"/>
            <a:ext cx="662866" cy="603680"/>
          </a:xfrm>
        </p:spPr>
        <p:txBody>
          <a:bodyPr wrap="none" anchor="ctr">
            <a:normAutofit/>
          </a:bodyPr>
          <a:lstStyle>
            <a:lvl1pPr algn="ctr">
              <a:buNone/>
              <a:defRPr b="1">
                <a:solidFill>
                  <a:schemeClr val="tx2"/>
                </a:solidFill>
              </a:defRPr>
            </a:lvl1pPr>
          </a:lstStyle>
          <a:p>
            <a:pPr lvl="0"/>
            <a:r>
              <a:rPr lang="en-US"/>
              <a:t>NN</a:t>
            </a:r>
          </a:p>
        </p:txBody>
      </p:sp>
    </p:spTree>
    <p:extLst>
      <p:ext uri="{BB962C8B-B14F-4D97-AF65-F5344CB8AC3E}">
        <p14:creationId xmlns:p14="http://schemas.microsoft.com/office/powerpoint/2010/main" val="1889589778"/>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udo livre">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2A43882-5E4C-3A7F-1CBB-9FAB6CDA5371}"/>
              </a:ext>
            </a:extLst>
          </p:cNvPr>
          <p:cNvSpPr txBox="1"/>
          <p:nvPr userDrawn="1"/>
        </p:nvSpPr>
        <p:spPr>
          <a:xfrm>
            <a:off x="2162175" y="6581001"/>
            <a:ext cx="6791325" cy="276999"/>
          </a:xfrm>
          <a:prstGeom prst="rect">
            <a:avLst/>
          </a:prstGeom>
          <a:noFill/>
        </p:spPr>
        <p:txBody>
          <a:bodyPr wrap="square" rtlCol="0">
            <a:spAutoFit/>
          </a:bodyPr>
          <a:lstStyle/>
          <a:p>
            <a:pPr algn="ctr"/>
            <a:r>
              <a:rPr lang="en-US" sz="1200">
                <a:solidFill>
                  <a:schemeClr val="tx2"/>
                </a:solidFill>
              </a:rPr>
              <a:t>Brasília</a:t>
            </a:r>
            <a:r>
              <a:rPr lang="en-US" sz="1200">
                <a:solidFill>
                  <a:schemeClr val="tx1"/>
                </a:solidFill>
              </a:rPr>
              <a:t> </a:t>
            </a:r>
            <a:r>
              <a:rPr lang="en-US" sz="1200" b="1">
                <a:solidFill>
                  <a:schemeClr val="bg1"/>
                </a:solidFill>
              </a:rPr>
              <a:t>Data Group | </a:t>
            </a:r>
            <a:r>
              <a:rPr lang="en-US" sz="1200" b="1">
                <a:solidFill>
                  <a:schemeClr val="tx1"/>
                </a:solidFill>
              </a:rPr>
              <a:t>https://bsbdata.group</a:t>
            </a:r>
            <a:endParaRPr lang="pt-BR" sz="1200" b="1">
              <a:solidFill>
                <a:schemeClr val="tx1"/>
              </a:solidFill>
            </a:endParaRPr>
          </a:p>
        </p:txBody>
      </p:sp>
    </p:spTree>
    <p:extLst>
      <p:ext uri="{BB962C8B-B14F-4D97-AF65-F5344CB8AC3E}">
        <p14:creationId xmlns:p14="http://schemas.microsoft.com/office/powerpoint/2010/main" val="2415050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6131" y="457200"/>
            <a:ext cx="11023257"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28363"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99696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guide id="6" pos="5151">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1844509"/>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E7ABC0-731D-1144-2509-1FB1C4242BC8}"/>
              </a:ext>
            </a:extLst>
          </p:cNvPr>
          <p:cNvSpPr>
            <a:spLocks noGrp="1"/>
          </p:cNvSpPr>
          <p:nvPr>
            <p:ph type="title"/>
          </p:nvPr>
        </p:nvSpPr>
        <p:spPr>
          <a:xfrm>
            <a:off x="91440" y="140314"/>
            <a:ext cx="11137900" cy="617855"/>
          </a:xfrm>
          <a:prstGeom prst="rect">
            <a:avLst/>
          </a:prstGeom>
          <a:noFill/>
          <a:ln>
            <a:noFill/>
          </a:ln>
        </p:spPr>
        <p:txBody>
          <a:bodyPr vert="horz" lIns="91440" tIns="45720" rIns="91440" bIns="45720" rtlCol="0" anchor="ctr">
            <a:normAutofit/>
          </a:bodyPr>
          <a:lstStyle/>
          <a:p>
            <a:endParaRPr lang="pt-BR"/>
          </a:p>
        </p:txBody>
      </p:sp>
      <p:sp>
        <p:nvSpPr>
          <p:cNvPr id="18" name="Text Placeholder 17">
            <a:extLst>
              <a:ext uri="{FF2B5EF4-FFF2-40B4-BE49-F238E27FC236}">
                <a16:creationId xmlns:a16="http://schemas.microsoft.com/office/drawing/2014/main" id="{3717FDAF-4F90-9D8D-0FA5-2EF08E274382}"/>
              </a:ext>
            </a:extLst>
          </p:cNvPr>
          <p:cNvSpPr>
            <a:spLocks noGrp="1"/>
          </p:cNvSpPr>
          <p:nvPr>
            <p:ph type="body" idx="1"/>
          </p:nvPr>
        </p:nvSpPr>
        <p:spPr>
          <a:xfrm>
            <a:off x="220980" y="1112520"/>
            <a:ext cx="11734800" cy="476249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cxnSp>
        <p:nvCxnSpPr>
          <p:cNvPr id="22" name="Straight Connector 21">
            <a:extLst>
              <a:ext uri="{FF2B5EF4-FFF2-40B4-BE49-F238E27FC236}">
                <a16:creationId xmlns:a16="http://schemas.microsoft.com/office/drawing/2014/main" id="{788255F9-6696-29F1-E8F7-254833867C8A}"/>
              </a:ext>
            </a:extLst>
          </p:cNvPr>
          <p:cNvCxnSpPr>
            <a:cxnSpLocks/>
          </p:cNvCxnSpPr>
          <p:nvPr userDrawn="1"/>
        </p:nvCxnSpPr>
        <p:spPr>
          <a:xfrm>
            <a:off x="160020" y="830580"/>
            <a:ext cx="12031980" cy="0"/>
          </a:xfrm>
          <a:prstGeom prst="line">
            <a:avLst/>
          </a:prstGeom>
          <a:ln w="28575">
            <a:solidFill>
              <a:srgbClr val="FAAA37"/>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DB6284D3-6E05-8C09-CD4A-BD5CE61A44C7}"/>
              </a:ext>
            </a:extLst>
          </p:cNvPr>
          <p:cNvCxnSpPr>
            <a:cxnSpLocks/>
          </p:cNvCxnSpPr>
          <p:nvPr userDrawn="1"/>
        </p:nvCxnSpPr>
        <p:spPr>
          <a:xfrm>
            <a:off x="160020" y="899139"/>
            <a:ext cx="12031980" cy="0"/>
          </a:xfrm>
          <a:prstGeom prst="line">
            <a:avLst/>
          </a:prstGeom>
          <a:ln w="28575">
            <a:solidFill>
              <a:srgbClr val="FAAA3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4504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5" r:id="rId4"/>
    <p:sldLayoutId id="2147483653" r:id="rId5"/>
    <p:sldLayoutId id="2147483658" r:id="rId6"/>
    <p:sldLayoutId id="2147483654" r:id="rId7"/>
    <p:sldLayoutId id="2147483657" r:id="rId8"/>
    <p:sldLayoutId id="2147483652" r:id="rId9"/>
    <p:sldLayoutId id="2147483659" r:id="rId10"/>
    <p:sldLayoutId id="2147483656"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3525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3525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3525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3525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352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hyperlink" Target="https://www.hubingressos.com.br/" TargetMode="External"/><Relationship Id="rId3" Type="http://schemas.openxmlformats.org/officeDocument/2006/relationships/image" Target="../media/image6.png"/><Relationship Id="rId7" Type="http://schemas.openxmlformats.org/officeDocument/2006/relationships/hyperlink" Target="https://upis.br/"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powertuning.com.br/" TargetMode="External"/><Relationship Id="rId5" Type="http://schemas.openxmlformats.org/officeDocument/2006/relationships/image" Target="../media/image8.png"/><Relationship Id="rId10" Type="http://schemas.openxmlformats.org/officeDocument/2006/relationships/image" Target="../media/image9.png"/><Relationship Id="rId4" Type="http://schemas.openxmlformats.org/officeDocument/2006/relationships/image" Target="../media/image7.png"/><Relationship Id="rId9" Type="http://schemas.openxmlformats.org/officeDocument/2006/relationships/hyperlink" Target="https://dominandomicrosoftfabric.com.br/"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brasiliadata.group/codigo-de-conduta" TargetMode="External"/><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hyperlink" Target="https://brasiliadata.group/" TargetMode="External"/><Relationship Id="rId1" Type="http://schemas.openxmlformats.org/officeDocument/2006/relationships/slideLayout" Target="../slideLayouts/slideLayout1.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4.sv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microsoft-my.sharepoint.com/:u:/r/personal/scirqueira_microsoft_com/_layouts/15/doc2.aspx?sourcedoc=%7BE51ECB80-9795-4E78-974C-E734BDB2AEF2%7D&amp;file=lakehouse%20architecture.vsdx&amp;action=default&amp;mobileredirect=true&amp;DefaultItemOpen=1"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microsoft-my.sharepoint.com/:u:/r/personal/scirqueira_microsoft_com/_layouts/15/doc2.aspx?sourcedoc=%7BE51ECB80-9795-4E78-974C-E734BDB2AEF2%7D&amp;file=lakehouse%20architecture.vsdx&amp;action=default&amp;mobileredirect=true&amp;DefaultItemOpen=1"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4B7C50-A388-0970-0783-947772EA49E2}"/>
              </a:ext>
            </a:extLst>
          </p:cNvPr>
          <p:cNvSpPr>
            <a:spLocks noGrp="1"/>
          </p:cNvSpPr>
          <p:nvPr>
            <p:ph type="title"/>
          </p:nvPr>
        </p:nvSpPr>
        <p:spPr/>
        <p:txBody>
          <a:bodyPr>
            <a:normAutofit fontScale="90000"/>
          </a:bodyPr>
          <a:lstStyle/>
          <a:p>
            <a:r>
              <a:rPr lang="en-US" dirty="0" err="1"/>
              <a:t>Arquitetura</a:t>
            </a:r>
            <a:r>
              <a:rPr lang="en-US" dirty="0"/>
              <a:t> </a:t>
            </a:r>
            <a:r>
              <a:rPr lang="en-US" dirty="0" err="1"/>
              <a:t>Medalhão</a:t>
            </a:r>
            <a:r>
              <a:rPr lang="en-US" dirty="0"/>
              <a:t> no </a:t>
            </a:r>
            <a:r>
              <a:rPr lang="en-US" dirty="0">
                <a:solidFill>
                  <a:srgbClr val="00B050"/>
                </a:solidFill>
              </a:rPr>
              <a:t>Microsoft Fabric </a:t>
            </a:r>
            <a:br>
              <a:rPr lang="en-US" dirty="0"/>
            </a:br>
            <a:r>
              <a:rPr lang="en-US" dirty="0"/>
              <a:t> Deep Dive</a:t>
            </a:r>
          </a:p>
        </p:txBody>
      </p:sp>
      <p:sp>
        <p:nvSpPr>
          <p:cNvPr id="2" name="Text Placeholder 1">
            <a:extLst>
              <a:ext uri="{FF2B5EF4-FFF2-40B4-BE49-F238E27FC236}">
                <a16:creationId xmlns:a16="http://schemas.microsoft.com/office/drawing/2014/main" id="{BAB0E9CE-40BD-4E57-7268-F136A0E06044}"/>
              </a:ext>
            </a:extLst>
          </p:cNvPr>
          <p:cNvSpPr>
            <a:spLocks noGrp="1"/>
          </p:cNvSpPr>
          <p:nvPr>
            <p:ph type="body" sz="quarter" idx="10"/>
          </p:nvPr>
        </p:nvSpPr>
        <p:spPr/>
        <p:txBody>
          <a:bodyPr/>
          <a:lstStyle/>
          <a:p>
            <a:r>
              <a:rPr lang="en-US"/>
              <a:t>47</a:t>
            </a:r>
          </a:p>
        </p:txBody>
      </p:sp>
    </p:spTree>
    <p:extLst>
      <p:ext uri="{BB962C8B-B14F-4D97-AF65-F5344CB8AC3E}">
        <p14:creationId xmlns:p14="http://schemas.microsoft.com/office/powerpoint/2010/main" val="237720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DA1EF-2581-3337-794E-0353E929440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F2F8D8-CF66-A32E-CB5C-7D3CD961091F}"/>
              </a:ext>
            </a:extLst>
          </p:cNvPr>
          <p:cNvSpPr>
            <a:spLocks noGrp="1"/>
          </p:cNvSpPr>
          <p:nvPr>
            <p:ph type="title"/>
          </p:nvPr>
        </p:nvSpPr>
        <p:spPr/>
        <p:txBody>
          <a:bodyPr>
            <a:normAutofit fontScale="90000"/>
          </a:bodyPr>
          <a:lstStyle/>
          <a:p>
            <a:r>
              <a:rPr lang="pt-BR" noProof="0"/>
              <a:t>Apoio</a:t>
            </a:r>
          </a:p>
        </p:txBody>
      </p:sp>
      <p:sp>
        <p:nvSpPr>
          <p:cNvPr id="6" name="TextBox 5">
            <a:extLst>
              <a:ext uri="{FF2B5EF4-FFF2-40B4-BE49-F238E27FC236}">
                <a16:creationId xmlns:a16="http://schemas.microsoft.com/office/drawing/2014/main" id="{B7116512-AB35-26A1-9203-6C509F33961A}"/>
              </a:ext>
            </a:extLst>
          </p:cNvPr>
          <p:cNvSpPr txBox="1"/>
          <p:nvPr/>
        </p:nvSpPr>
        <p:spPr>
          <a:xfrm>
            <a:off x="924232" y="3539613"/>
            <a:ext cx="678391" cy="369332"/>
          </a:xfrm>
          <a:prstGeom prst="rect">
            <a:avLst/>
          </a:prstGeom>
          <a:noFill/>
        </p:spPr>
        <p:txBody>
          <a:bodyPr wrap="none" rtlCol="0">
            <a:spAutoFit/>
          </a:bodyPr>
          <a:lstStyle/>
          <a:p>
            <a:r>
              <a:rPr lang="pt-BR" noProof="0">
                <a:solidFill>
                  <a:schemeClr val="bg2"/>
                </a:solidFill>
              </a:rPr>
              <a:t>2009</a:t>
            </a:r>
          </a:p>
        </p:txBody>
      </p:sp>
      <p:sp>
        <p:nvSpPr>
          <p:cNvPr id="2" name="TextBox 1">
            <a:extLst>
              <a:ext uri="{FF2B5EF4-FFF2-40B4-BE49-F238E27FC236}">
                <a16:creationId xmlns:a16="http://schemas.microsoft.com/office/drawing/2014/main" id="{B7DDF5A5-50A0-4B26-CE69-A765FD1182FF}"/>
              </a:ext>
            </a:extLst>
          </p:cNvPr>
          <p:cNvSpPr txBox="1"/>
          <p:nvPr/>
        </p:nvSpPr>
        <p:spPr>
          <a:xfrm>
            <a:off x="9394723" y="3539613"/>
            <a:ext cx="678391" cy="369332"/>
          </a:xfrm>
          <a:prstGeom prst="rect">
            <a:avLst/>
          </a:prstGeom>
          <a:noFill/>
        </p:spPr>
        <p:txBody>
          <a:bodyPr wrap="none" rtlCol="0">
            <a:spAutoFit/>
          </a:bodyPr>
          <a:lstStyle/>
          <a:p>
            <a:r>
              <a:rPr lang="pt-BR" noProof="0">
                <a:solidFill>
                  <a:schemeClr val="bg2"/>
                </a:solidFill>
              </a:rPr>
              <a:t>2026</a:t>
            </a:r>
          </a:p>
        </p:txBody>
      </p:sp>
      <p:sp>
        <p:nvSpPr>
          <p:cNvPr id="3" name="TextBox 2">
            <a:extLst>
              <a:ext uri="{FF2B5EF4-FFF2-40B4-BE49-F238E27FC236}">
                <a16:creationId xmlns:a16="http://schemas.microsoft.com/office/drawing/2014/main" id="{B318399C-3C19-1A38-DCBD-5A8B29236C52}"/>
              </a:ext>
            </a:extLst>
          </p:cNvPr>
          <p:cNvSpPr txBox="1"/>
          <p:nvPr/>
        </p:nvSpPr>
        <p:spPr>
          <a:xfrm>
            <a:off x="2526890" y="2802194"/>
            <a:ext cx="184731" cy="369332"/>
          </a:xfrm>
          <a:prstGeom prst="rect">
            <a:avLst/>
          </a:prstGeom>
          <a:noFill/>
        </p:spPr>
        <p:txBody>
          <a:bodyPr wrap="none" rtlCol="0">
            <a:spAutoFit/>
          </a:bodyPr>
          <a:lstStyle/>
          <a:p>
            <a:endParaRPr lang="pt-BR" noProof="0"/>
          </a:p>
        </p:txBody>
      </p:sp>
      <p:sp>
        <p:nvSpPr>
          <p:cNvPr id="7" name="TextBox 6">
            <a:extLst>
              <a:ext uri="{FF2B5EF4-FFF2-40B4-BE49-F238E27FC236}">
                <a16:creationId xmlns:a16="http://schemas.microsoft.com/office/drawing/2014/main" id="{072FE895-CFC9-E893-3AC6-460616AA9720}"/>
              </a:ext>
            </a:extLst>
          </p:cNvPr>
          <p:cNvSpPr txBox="1"/>
          <p:nvPr/>
        </p:nvSpPr>
        <p:spPr>
          <a:xfrm>
            <a:off x="924232" y="3539613"/>
            <a:ext cx="678391" cy="369332"/>
          </a:xfrm>
          <a:prstGeom prst="rect">
            <a:avLst/>
          </a:prstGeom>
          <a:noFill/>
        </p:spPr>
        <p:txBody>
          <a:bodyPr wrap="none" rtlCol="0">
            <a:spAutoFit/>
          </a:bodyPr>
          <a:lstStyle/>
          <a:p>
            <a:r>
              <a:rPr lang="pt-BR" noProof="0">
                <a:solidFill>
                  <a:schemeClr val="bg2"/>
                </a:solidFill>
              </a:rPr>
              <a:t>2009</a:t>
            </a:r>
          </a:p>
        </p:txBody>
      </p:sp>
      <p:sp>
        <p:nvSpPr>
          <p:cNvPr id="8" name="TextBox 7">
            <a:extLst>
              <a:ext uri="{FF2B5EF4-FFF2-40B4-BE49-F238E27FC236}">
                <a16:creationId xmlns:a16="http://schemas.microsoft.com/office/drawing/2014/main" id="{52FE9E63-5BAB-2914-B8B7-B67853FFD9A3}"/>
              </a:ext>
            </a:extLst>
          </p:cNvPr>
          <p:cNvSpPr txBox="1"/>
          <p:nvPr/>
        </p:nvSpPr>
        <p:spPr>
          <a:xfrm>
            <a:off x="9394723" y="3539613"/>
            <a:ext cx="678391" cy="369332"/>
          </a:xfrm>
          <a:prstGeom prst="rect">
            <a:avLst/>
          </a:prstGeom>
          <a:noFill/>
        </p:spPr>
        <p:txBody>
          <a:bodyPr wrap="none" rtlCol="0">
            <a:spAutoFit/>
          </a:bodyPr>
          <a:lstStyle/>
          <a:p>
            <a:r>
              <a:rPr lang="pt-BR" noProof="0">
                <a:solidFill>
                  <a:schemeClr val="bg2"/>
                </a:solidFill>
              </a:rPr>
              <a:t>2026</a:t>
            </a:r>
          </a:p>
        </p:txBody>
      </p:sp>
      <p:sp>
        <p:nvSpPr>
          <p:cNvPr id="9" name="TextBox 8">
            <a:extLst>
              <a:ext uri="{FF2B5EF4-FFF2-40B4-BE49-F238E27FC236}">
                <a16:creationId xmlns:a16="http://schemas.microsoft.com/office/drawing/2014/main" id="{3BA0099E-5509-FD1A-84C3-4354C431C9BB}"/>
              </a:ext>
            </a:extLst>
          </p:cNvPr>
          <p:cNvSpPr txBox="1"/>
          <p:nvPr/>
        </p:nvSpPr>
        <p:spPr>
          <a:xfrm>
            <a:off x="924232" y="3539613"/>
            <a:ext cx="678391" cy="369332"/>
          </a:xfrm>
          <a:prstGeom prst="rect">
            <a:avLst/>
          </a:prstGeom>
          <a:noFill/>
        </p:spPr>
        <p:txBody>
          <a:bodyPr wrap="none" rtlCol="0">
            <a:spAutoFit/>
          </a:bodyPr>
          <a:lstStyle/>
          <a:p>
            <a:r>
              <a:rPr lang="pt-BR" noProof="0">
                <a:solidFill>
                  <a:schemeClr val="bg2"/>
                </a:solidFill>
              </a:rPr>
              <a:t>2009</a:t>
            </a:r>
          </a:p>
        </p:txBody>
      </p:sp>
      <p:sp>
        <p:nvSpPr>
          <p:cNvPr id="12" name="TextBox 11">
            <a:extLst>
              <a:ext uri="{FF2B5EF4-FFF2-40B4-BE49-F238E27FC236}">
                <a16:creationId xmlns:a16="http://schemas.microsoft.com/office/drawing/2014/main" id="{64C5CE80-5706-295C-1807-93A2768D46CB}"/>
              </a:ext>
            </a:extLst>
          </p:cNvPr>
          <p:cNvSpPr txBox="1"/>
          <p:nvPr/>
        </p:nvSpPr>
        <p:spPr>
          <a:xfrm>
            <a:off x="9394723" y="3539613"/>
            <a:ext cx="678391" cy="369332"/>
          </a:xfrm>
          <a:prstGeom prst="rect">
            <a:avLst/>
          </a:prstGeom>
          <a:noFill/>
        </p:spPr>
        <p:txBody>
          <a:bodyPr wrap="none" rtlCol="0">
            <a:spAutoFit/>
          </a:bodyPr>
          <a:lstStyle/>
          <a:p>
            <a:r>
              <a:rPr lang="pt-BR" noProof="0">
                <a:solidFill>
                  <a:schemeClr val="bg2"/>
                </a:solidFill>
              </a:rPr>
              <a:t>2026</a:t>
            </a:r>
          </a:p>
        </p:txBody>
      </p:sp>
      <p:sp>
        <p:nvSpPr>
          <p:cNvPr id="13" name="TextBox 12">
            <a:extLst>
              <a:ext uri="{FF2B5EF4-FFF2-40B4-BE49-F238E27FC236}">
                <a16:creationId xmlns:a16="http://schemas.microsoft.com/office/drawing/2014/main" id="{7522B4DD-447C-0365-B304-470CC7FE95E6}"/>
              </a:ext>
            </a:extLst>
          </p:cNvPr>
          <p:cNvSpPr txBox="1"/>
          <p:nvPr/>
        </p:nvSpPr>
        <p:spPr>
          <a:xfrm>
            <a:off x="2526890" y="2802194"/>
            <a:ext cx="184731" cy="369332"/>
          </a:xfrm>
          <a:prstGeom prst="rect">
            <a:avLst/>
          </a:prstGeom>
          <a:noFill/>
        </p:spPr>
        <p:txBody>
          <a:bodyPr wrap="none" rtlCol="0">
            <a:spAutoFit/>
          </a:bodyPr>
          <a:lstStyle/>
          <a:p>
            <a:endParaRPr lang="pt-BR" noProof="0"/>
          </a:p>
        </p:txBody>
      </p:sp>
      <p:pic>
        <p:nvPicPr>
          <p:cNvPr id="18" name="Picture 17">
            <a:extLst>
              <a:ext uri="{FF2B5EF4-FFF2-40B4-BE49-F238E27FC236}">
                <a16:creationId xmlns:a16="http://schemas.microsoft.com/office/drawing/2014/main" id="{052FF8B0-1B30-5CD8-2B91-98D6588194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8108" y="2415119"/>
            <a:ext cx="2297255" cy="789682"/>
          </a:xfrm>
          <a:prstGeom prst="rect">
            <a:avLst/>
          </a:prstGeom>
        </p:spPr>
      </p:pic>
      <p:pic>
        <p:nvPicPr>
          <p:cNvPr id="20" name="Picture 19">
            <a:extLst>
              <a:ext uri="{FF2B5EF4-FFF2-40B4-BE49-F238E27FC236}">
                <a16:creationId xmlns:a16="http://schemas.microsoft.com/office/drawing/2014/main" id="{79406BEE-8554-2A31-4C1F-0E4CF7B7C0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859" y="2206645"/>
            <a:ext cx="2496478" cy="1206631"/>
          </a:xfrm>
          <a:prstGeom prst="rect">
            <a:avLst/>
          </a:prstGeom>
        </p:spPr>
      </p:pic>
      <p:pic>
        <p:nvPicPr>
          <p:cNvPr id="22" name="Picture 21">
            <a:extLst>
              <a:ext uri="{FF2B5EF4-FFF2-40B4-BE49-F238E27FC236}">
                <a16:creationId xmlns:a16="http://schemas.microsoft.com/office/drawing/2014/main" id="{ED2F1A83-7522-1B54-2943-D9EBAD2181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8497" y="2156685"/>
            <a:ext cx="2185015" cy="1014841"/>
          </a:xfrm>
          <a:prstGeom prst="rect">
            <a:avLst/>
          </a:prstGeom>
        </p:spPr>
      </p:pic>
      <p:sp>
        <p:nvSpPr>
          <p:cNvPr id="23" name="Rectangle 22">
            <a:extLst>
              <a:ext uri="{FF2B5EF4-FFF2-40B4-BE49-F238E27FC236}">
                <a16:creationId xmlns:a16="http://schemas.microsoft.com/office/drawing/2014/main" id="{A7B85BE5-F90A-BAF3-6672-2381BF77B539}"/>
              </a:ext>
            </a:extLst>
          </p:cNvPr>
          <p:cNvSpPr/>
          <p:nvPr/>
        </p:nvSpPr>
        <p:spPr>
          <a:xfrm>
            <a:off x="3174407" y="3289823"/>
            <a:ext cx="2863273" cy="4344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b="1" noProof="0">
                <a:solidFill>
                  <a:schemeClr val="tx1"/>
                </a:solidFill>
              </a:rPr>
              <a:t>Espaço e Infraestrutura</a:t>
            </a:r>
          </a:p>
        </p:txBody>
      </p:sp>
      <p:sp>
        <p:nvSpPr>
          <p:cNvPr id="24" name="Rectangle 23">
            <a:extLst>
              <a:ext uri="{FF2B5EF4-FFF2-40B4-BE49-F238E27FC236}">
                <a16:creationId xmlns:a16="http://schemas.microsoft.com/office/drawing/2014/main" id="{F60B3CBA-520F-0EB6-5C36-6507C61C3114}"/>
              </a:ext>
            </a:extLst>
          </p:cNvPr>
          <p:cNvSpPr/>
          <p:nvPr/>
        </p:nvSpPr>
        <p:spPr>
          <a:xfrm>
            <a:off x="-102446" y="3306618"/>
            <a:ext cx="3392311" cy="4344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b="1" noProof="0">
                <a:solidFill>
                  <a:schemeClr val="tx1"/>
                </a:solidFill>
              </a:rPr>
              <a:t>Coffee Break e Brindes</a:t>
            </a:r>
          </a:p>
        </p:txBody>
      </p:sp>
      <p:sp>
        <p:nvSpPr>
          <p:cNvPr id="25" name="Rectangle 24">
            <a:extLst>
              <a:ext uri="{FF2B5EF4-FFF2-40B4-BE49-F238E27FC236}">
                <a16:creationId xmlns:a16="http://schemas.microsoft.com/office/drawing/2014/main" id="{71DCB510-A6DE-5B8B-F15E-C121B5E10FAA}"/>
              </a:ext>
            </a:extLst>
          </p:cNvPr>
          <p:cNvSpPr/>
          <p:nvPr/>
        </p:nvSpPr>
        <p:spPr>
          <a:xfrm>
            <a:off x="6115228" y="3308347"/>
            <a:ext cx="3189015" cy="4344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b="1" noProof="0">
                <a:solidFill>
                  <a:schemeClr val="tx1"/>
                </a:solidFill>
              </a:rPr>
              <a:t>Inscrição e Credenciamento</a:t>
            </a:r>
          </a:p>
        </p:txBody>
      </p:sp>
      <p:sp>
        <p:nvSpPr>
          <p:cNvPr id="26" name="Rectangle 25">
            <a:extLst>
              <a:ext uri="{FF2B5EF4-FFF2-40B4-BE49-F238E27FC236}">
                <a16:creationId xmlns:a16="http://schemas.microsoft.com/office/drawing/2014/main" id="{E3A853BB-A639-12D1-B8E1-9EE0334631DE}"/>
              </a:ext>
            </a:extLst>
          </p:cNvPr>
          <p:cNvSpPr/>
          <p:nvPr/>
        </p:nvSpPr>
        <p:spPr>
          <a:xfrm>
            <a:off x="2711621" y="1225698"/>
            <a:ext cx="6097502" cy="4344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000" b="1" noProof="0">
                <a:solidFill>
                  <a:schemeClr val="tx1"/>
                </a:solidFill>
              </a:rPr>
              <a:t>Muito obrigado a estas empresas que estão nos apoiando nesse evento</a:t>
            </a:r>
          </a:p>
        </p:txBody>
      </p:sp>
      <p:sp>
        <p:nvSpPr>
          <p:cNvPr id="27" name="TextBox 26">
            <a:extLst>
              <a:ext uri="{FF2B5EF4-FFF2-40B4-BE49-F238E27FC236}">
                <a16:creationId xmlns:a16="http://schemas.microsoft.com/office/drawing/2014/main" id="{13E09799-1197-AE12-B026-75E8B269B6C1}"/>
              </a:ext>
            </a:extLst>
          </p:cNvPr>
          <p:cNvSpPr txBox="1"/>
          <p:nvPr/>
        </p:nvSpPr>
        <p:spPr>
          <a:xfrm>
            <a:off x="92864" y="3970990"/>
            <a:ext cx="3019517" cy="985440"/>
          </a:xfrm>
          <a:prstGeom prst="rect">
            <a:avLst/>
          </a:prstGeom>
          <a:noFill/>
        </p:spPr>
        <p:txBody>
          <a:bodyPr wrap="square" rtlCol="0">
            <a:noAutofit/>
          </a:bodyPr>
          <a:lstStyle/>
          <a:p>
            <a:pPr algn="ctr"/>
            <a:r>
              <a:rPr lang="pt-BR" sz="1200" noProof="0">
                <a:solidFill>
                  <a:schemeClr val="tx2">
                    <a:lumMod val="50000"/>
                  </a:schemeClr>
                </a:solidFill>
              </a:rPr>
              <a:t>Consultoria de banco de dados</a:t>
            </a:r>
            <a:br>
              <a:rPr lang="pt-BR" sz="1200" noProof="0">
                <a:solidFill>
                  <a:schemeClr val="tx2">
                    <a:lumMod val="50000"/>
                  </a:schemeClr>
                </a:solidFill>
              </a:rPr>
            </a:br>
            <a:r>
              <a:rPr lang="pt-BR" sz="1200" noProof="0">
                <a:solidFill>
                  <a:schemeClr val="tx2">
                    <a:lumMod val="50000"/>
                  </a:schemeClr>
                </a:solidFill>
              </a:rPr>
              <a:t>Monitoramento e </a:t>
            </a:r>
            <a:r>
              <a:rPr lang="pt-BR" sz="1200">
                <a:solidFill>
                  <a:schemeClr val="tx2">
                    <a:lumMod val="50000"/>
                  </a:schemeClr>
                </a:solidFill>
              </a:rPr>
              <a:t>Cursos</a:t>
            </a:r>
            <a:endParaRPr lang="pt-BR" sz="1200" noProof="0">
              <a:solidFill>
                <a:schemeClr val="tx2">
                  <a:lumMod val="50000"/>
                </a:schemeClr>
              </a:solidFill>
            </a:endParaRPr>
          </a:p>
          <a:p>
            <a:pPr algn="ctr"/>
            <a:r>
              <a:rPr lang="pt-BR" sz="1200" noProof="0">
                <a:solidFill>
                  <a:schemeClr val="tx2">
                    <a:lumMod val="50000"/>
                  </a:schemeClr>
                </a:solidFill>
              </a:rPr>
              <a:t>Plataforma de Power BI</a:t>
            </a:r>
          </a:p>
          <a:p>
            <a:pPr algn="ctr"/>
            <a:r>
              <a:rPr lang="pt-BR" sz="1200" noProof="0">
                <a:solidFill>
                  <a:schemeClr val="tx2">
                    <a:lumMod val="50000"/>
                  </a:schemeClr>
                </a:solidFill>
              </a:rPr>
              <a:t>IA Corporativa</a:t>
            </a:r>
          </a:p>
        </p:txBody>
      </p:sp>
      <p:sp>
        <p:nvSpPr>
          <p:cNvPr id="28" name="TextBox 27">
            <a:extLst>
              <a:ext uri="{FF2B5EF4-FFF2-40B4-BE49-F238E27FC236}">
                <a16:creationId xmlns:a16="http://schemas.microsoft.com/office/drawing/2014/main" id="{3DCC8C60-925D-8202-7FFB-1510D6D01E2A}"/>
              </a:ext>
            </a:extLst>
          </p:cNvPr>
          <p:cNvSpPr txBox="1"/>
          <p:nvPr/>
        </p:nvSpPr>
        <p:spPr>
          <a:xfrm>
            <a:off x="-186923" y="3590986"/>
            <a:ext cx="3579090" cy="434457"/>
          </a:xfrm>
          <a:prstGeom prst="rect">
            <a:avLst/>
          </a:prstGeom>
          <a:noFill/>
        </p:spPr>
        <p:txBody>
          <a:bodyPr wrap="square" rtlCol="0">
            <a:normAutofit/>
          </a:bodyPr>
          <a:lstStyle/>
          <a:p>
            <a:pPr algn="ctr"/>
            <a:r>
              <a:rPr lang="pt-BR" sz="1600" noProof="0">
                <a:hlinkClick r:id="rId6"/>
              </a:rPr>
              <a:t>https://www.</a:t>
            </a:r>
            <a:r>
              <a:rPr lang="pt-BR" sz="1400" noProof="0">
                <a:hlinkClick r:id="rId6"/>
              </a:rPr>
              <a:t>powertuning</a:t>
            </a:r>
            <a:r>
              <a:rPr lang="pt-BR" sz="1600" noProof="0">
                <a:hlinkClick r:id="rId6"/>
              </a:rPr>
              <a:t>.com.br</a:t>
            </a:r>
            <a:r>
              <a:rPr lang="pt-BR" sz="1600" noProof="0"/>
              <a:t>  </a:t>
            </a:r>
          </a:p>
          <a:p>
            <a:pPr algn="ctr"/>
            <a:endParaRPr lang="pt-BR" sz="1600" noProof="0"/>
          </a:p>
        </p:txBody>
      </p:sp>
      <p:sp>
        <p:nvSpPr>
          <p:cNvPr id="29" name="TextBox 28">
            <a:extLst>
              <a:ext uri="{FF2B5EF4-FFF2-40B4-BE49-F238E27FC236}">
                <a16:creationId xmlns:a16="http://schemas.microsoft.com/office/drawing/2014/main" id="{6CB65997-997C-50C4-8792-B0934D1D1C89}"/>
              </a:ext>
            </a:extLst>
          </p:cNvPr>
          <p:cNvSpPr txBox="1"/>
          <p:nvPr/>
        </p:nvSpPr>
        <p:spPr>
          <a:xfrm>
            <a:off x="3096284" y="3997719"/>
            <a:ext cx="3019517" cy="1169550"/>
          </a:xfrm>
          <a:prstGeom prst="rect">
            <a:avLst/>
          </a:prstGeom>
          <a:noFill/>
        </p:spPr>
        <p:txBody>
          <a:bodyPr wrap="square" rtlCol="0">
            <a:noAutofit/>
          </a:bodyPr>
          <a:lstStyle/>
          <a:p>
            <a:pPr algn="ctr"/>
            <a:r>
              <a:rPr lang="pt-BR" sz="1200" noProof="0">
                <a:solidFill>
                  <a:schemeClr val="tx2">
                    <a:lumMod val="50000"/>
                  </a:schemeClr>
                </a:solidFill>
              </a:rPr>
              <a:t>Graduação</a:t>
            </a:r>
          </a:p>
          <a:p>
            <a:pPr algn="ctr"/>
            <a:r>
              <a:rPr lang="pt-BR" sz="1200" noProof="0">
                <a:solidFill>
                  <a:schemeClr val="tx2">
                    <a:lumMod val="50000"/>
                  </a:schemeClr>
                </a:solidFill>
              </a:rPr>
              <a:t>Pós-Graduação</a:t>
            </a:r>
          </a:p>
          <a:p>
            <a:pPr algn="ctr"/>
            <a:r>
              <a:rPr lang="pt-BR" sz="1200" noProof="0">
                <a:solidFill>
                  <a:schemeClr val="tx2">
                    <a:lumMod val="50000"/>
                  </a:schemeClr>
                </a:solidFill>
              </a:rPr>
              <a:t>55 anos de tradição em Brasília</a:t>
            </a:r>
          </a:p>
          <a:p>
            <a:pPr algn="ctr"/>
            <a:r>
              <a:rPr lang="pt-BR" sz="1200" noProof="0">
                <a:solidFill>
                  <a:schemeClr val="tx2">
                    <a:lumMod val="50000"/>
                  </a:schemeClr>
                </a:solidFill>
              </a:rPr>
              <a:t>60 mil profissionais formados</a:t>
            </a:r>
          </a:p>
        </p:txBody>
      </p:sp>
      <p:sp>
        <p:nvSpPr>
          <p:cNvPr id="31" name="TextBox 30">
            <a:extLst>
              <a:ext uri="{FF2B5EF4-FFF2-40B4-BE49-F238E27FC236}">
                <a16:creationId xmlns:a16="http://schemas.microsoft.com/office/drawing/2014/main" id="{CDA1E2A8-E084-EFE8-DAE0-EA64E77B177A}"/>
              </a:ext>
            </a:extLst>
          </p:cNvPr>
          <p:cNvSpPr txBox="1"/>
          <p:nvPr/>
        </p:nvSpPr>
        <p:spPr>
          <a:xfrm>
            <a:off x="3392167" y="3606375"/>
            <a:ext cx="2397879" cy="338554"/>
          </a:xfrm>
          <a:prstGeom prst="rect">
            <a:avLst/>
          </a:prstGeom>
          <a:noFill/>
        </p:spPr>
        <p:txBody>
          <a:bodyPr wrap="square">
            <a:spAutoFit/>
          </a:bodyPr>
          <a:lstStyle/>
          <a:p>
            <a:pPr algn="ctr"/>
            <a:r>
              <a:rPr lang="pt-BR" sz="1600" noProof="0">
                <a:hlinkClick r:id="rId7"/>
              </a:rPr>
              <a:t>https://</a:t>
            </a:r>
            <a:r>
              <a:rPr lang="pt-BR" sz="1400" noProof="0">
                <a:hlinkClick r:id="rId7"/>
              </a:rPr>
              <a:t>upis</a:t>
            </a:r>
            <a:r>
              <a:rPr lang="pt-BR" sz="1600" noProof="0">
                <a:hlinkClick r:id="rId7"/>
              </a:rPr>
              <a:t>.br/</a:t>
            </a:r>
            <a:endParaRPr lang="pt-BR" sz="1600" noProof="0"/>
          </a:p>
        </p:txBody>
      </p:sp>
      <p:sp>
        <p:nvSpPr>
          <p:cNvPr id="32" name="TextBox 31">
            <a:extLst>
              <a:ext uri="{FF2B5EF4-FFF2-40B4-BE49-F238E27FC236}">
                <a16:creationId xmlns:a16="http://schemas.microsoft.com/office/drawing/2014/main" id="{2284F975-28C1-F561-3A18-264262D87FB8}"/>
              </a:ext>
            </a:extLst>
          </p:cNvPr>
          <p:cNvSpPr txBox="1"/>
          <p:nvPr/>
        </p:nvSpPr>
        <p:spPr>
          <a:xfrm>
            <a:off x="5910999" y="3605884"/>
            <a:ext cx="3438484" cy="363459"/>
          </a:xfrm>
          <a:prstGeom prst="rect">
            <a:avLst/>
          </a:prstGeom>
          <a:noFill/>
        </p:spPr>
        <p:txBody>
          <a:bodyPr wrap="square" rtlCol="0">
            <a:noAutofit/>
          </a:bodyPr>
          <a:lstStyle/>
          <a:p>
            <a:pPr algn="ctr"/>
            <a:r>
              <a:rPr lang="pt-BR" sz="1400" noProof="0">
                <a:solidFill>
                  <a:schemeClr val="tx2">
                    <a:lumMod val="50000"/>
                  </a:schemeClr>
                </a:solidFill>
                <a:hlinkClick r:id="rId8"/>
              </a:rPr>
              <a:t>https://www.hubingressos.com.br/</a:t>
            </a:r>
            <a:r>
              <a:rPr lang="pt-BR" sz="1400" noProof="0">
                <a:solidFill>
                  <a:schemeClr val="tx2">
                    <a:lumMod val="50000"/>
                  </a:schemeClr>
                </a:solidFill>
              </a:rPr>
              <a:t> </a:t>
            </a:r>
          </a:p>
        </p:txBody>
      </p:sp>
      <p:sp>
        <p:nvSpPr>
          <p:cNvPr id="35" name="TextBox 34">
            <a:extLst>
              <a:ext uri="{FF2B5EF4-FFF2-40B4-BE49-F238E27FC236}">
                <a16:creationId xmlns:a16="http://schemas.microsoft.com/office/drawing/2014/main" id="{21A3EEE8-E45A-A1D6-B50C-AA37E25B52F4}"/>
              </a:ext>
            </a:extLst>
          </p:cNvPr>
          <p:cNvSpPr txBox="1"/>
          <p:nvPr/>
        </p:nvSpPr>
        <p:spPr>
          <a:xfrm>
            <a:off x="6037680" y="3980924"/>
            <a:ext cx="3019517" cy="1188885"/>
          </a:xfrm>
          <a:prstGeom prst="rect">
            <a:avLst/>
          </a:prstGeom>
          <a:noFill/>
        </p:spPr>
        <p:txBody>
          <a:bodyPr wrap="square" rtlCol="0">
            <a:noAutofit/>
          </a:bodyPr>
          <a:lstStyle/>
          <a:p>
            <a:pPr algn="ctr"/>
            <a:r>
              <a:rPr lang="pt-BR" sz="1200" noProof="0">
                <a:solidFill>
                  <a:schemeClr val="tx2">
                    <a:lumMod val="50000"/>
                  </a:schemeClr>
                </a:solidFill>
              </a:rPr>
              <a:t>Plataforma de Eventos</a:t>
            </a:r>
          </a:p>
          <a:p>
            <a:pPr algn="ctr"/>
            <a:r>
              <a:rPr lang="pt-BR" sz="1200" noProof="0">
                <a:solidFill>
                  <a:schemeClr val="tx2">
                    <a:lumMod val="50000"/>
                  </a:schemeClr>
                </a:solidFill>
              </a:rPr>
              <a:t>Credenciamento com QR Code</a:t>
            </a:r>
          </a:p>
          <a:p>
            <a:pPr algn="ctr"/>
            <a:r>
              <a:rPr lang="pt-BR" sz="1200" noProof="0">
                <a:solidFill>
                  <a:schemeClr val="tx2">
                    <a:lumMod val="50000"/>
                  </a:schemeClr>
                </a:solidFill>
              </a:rPr>
              <a:t>Check-in rápido</a:t>
            </a:r>
          </a:p>
          <a:p>
            <a:pPr algn="ctr"/>
            <a:r>
              <a:rPr lang="pt-BR" sz="1200" noProof="0">
                <a:solidFill>
                  <a:schemeClr val="tx2">
                    <a:lumMod val="50000"/>
                  </a:schemeClr>
                </a:solidFill>
              </a:rPr>
              <a:t>Captura de leads e Relatórios</a:t>
            </a:r>
          </a:p>
        </p:txBody>
      </p:sp>
      <p:sp>
        <p:nvSpPr>
          <p:cNvPr id="38" name="Rectangle 37">
            <a:extLst>
              <a:ext uri="{FF2B5EF4-FFF2-40B4-BE49-F238E27FC236}">
                <a16:creationId xmlns:a16="http://schemas.microsoft.com/office/drawing/2014/main" id="{99649D59-BF6C-00D2-F504-4B7D637243ED}"/>
              </a:ext>
            </a:extLst>
          </p:cNvPr>
          <p:cNvSpPr/>
          <p:nvPr/>
        </p:nvSpPr>
        <p:spPr>
          <a:xfrm>
            <a:off x="9057197" y="3308347"/>
            <a:ext cx="3189015" cy="4344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b="1" noProof="0">
                <a:solidFill>
                  <a:schemeClr val="tx1"/>
                </a:solidFill>
              </a:rPr>
              <a:t>Organização, Divulgação e Brindes</a:t>
            </a:r>
          </a:p>
        </p:txBody>
      </p:sp>
      <p:sp>
        <p:nvSpPr>
          <p:cNvPr id="40" name="TextBox 39">
            <a:extLst>
              <a:ext uri="{FF2B5EF4-FFF2-40B4-BE49-F238E27FC236}">
                <a16:creationId xmlns:a16="http://schemas.microsoft.com/office/drawing/2014/main" id="{B3C38A88-8314-91AE-FA66-CD35C1752C0D}"/>
              </a:ext>
            </a:extLst>
          </p:cNvPr>
          <p:cNvSpPr txBox="1"/>
          <p:nvPr/>
        </p:nvSpPr>
        <p:spPr>
          <a:xfrm>
            <a:off x="9183878" y="3631946"/>
            <a:ext cx="3438483" cy="276999"/>
          </a:xfrm>
          <a:prstGeom prst="rect">
            <a:avLst/>
          </a:prstGeom>
          <a:noFill/>
        </p:spPr>
        <p:txBody>
          <a:bodyPr wrap="square">
            <a:spAutoFit/>
          </a:bodyPr>
          <a:lstStyle/>
          <a:p>
            <a:r>
              <a:rPr lang="pt-BR" sz="1200">
                <a:hlinkClick r:id="rId9"/>
              </a:rPr>
              <a:t>https://dominandomicrosoftfabric.com.br/</a:t>
            </a:r>
            <a:r>
              <a:rPr lang="pt-BR" sz="1200"/>
              <a:t> </a:t>
            </a:r>
          </a:p>
        </p:txBody>
      </p:sp>
      <p:pic>
        <p:nvPicPr>
          <p:cNvPr id="42" name="Picture 41">
            <a:extLst>
              <a:ext uri="{FF2B5EF4-FFF2-40B4-BE49-F238E27FC236}">
                <a16:creationId xmlns:a16="http://schemas.microsoft.com/office/drawing/2014/main" id="{CAD36417-5686-85CA-5016-566B768D2621}"/>
              </a:ext>
            </a:extLst>
          </p:cNvPr>
          <p:cNvPicPr>
            <a:picLocks noChangeAspect="1"/>
          </p:cNvPicPr>
          <p:nvPr/>
        </p:nvPicPr>
        <p:blipFill>
          <a:blip r:embed="rId10"/>
          <a:stretch>
            <a:fillRect/>
          </a:stretch>
        </p:blipFill>
        <p:spPr>
          <a:xfrm>
            <a:off x="9519959" y="2198489"/>
            <a:ext cx="1902710" cy="1063692"/>
          </a:xfrm>
          <a:prstGeom prst="rect">
            <a:avLst/>
          </a:prstGeom>
        </p:spPr>
      </p:pic>
      <p:sp>
        <p:nvSpPr>
          <p:cNvPr id="48" name="TextBox 47">
            <a:extLst>
              <a:ext uri="{FF2B5EF4-FFF2-40B4-BE49-F238E27FC236}">
                <a16:creationId xmlns:a16="http://schemas.microsoft.com/office/drawing/2014/main" id="{B0D911D3-09FF-E2C3-D2FA-A0205BA1D9CA}"/>
              </a:ext>
            </a:extLst>
          </p:cNvPr>
          <p:cNvSpPr txBox="1"/>
          <p:nvPr/>
        </p:nvSpPr>
        <p:spPr>
          <a:xfrm>
            <a:off x="9183878" y="3995405"/>
            <a:ext cx="3033383" cy="830997"/>
          </a:xfrm>
          <a:prstGeom prst="rect">
            <a:avLst/>
          </a:prstGeom>
          <a:noFill/>
        </p:spPr>
        <p:txBody>
          <a:bodyPr wrap="square">
            <a:spAutoFit/>
          </a:bodyPr>
          <a:lstStyle/>
          <a:p>
            <a:pPr algn="ctr"/>
            <a:r>
              <a:rPr lang="pt-BR" sz="1200">
                <a:solidFill>
                  <a:schemeClr val="tx2">
                    <a:lumMod val="50000"/>
                  </a:schemeClr>
                </a:solidFill>
              </a:rPr>
              <a:t>Treinamento em Microsoft </a:t>
            </a:r>
            <a:r>
              <a:rPr lang="pt-BR" sz="1200" err="1">
                <a:solidFill>
                  <a:schemeClr val="tx2">
                    <a:lumMod val="50000"/>
                  </a:schemeClr>
                </a:solidFill>
              </a:rPr>
              <a:t>Fabric</a:t>
            </a:r>
            <a:endParaRPr lang="pt-BR" sz="1200">
              <a:solidFill>
                <a:schemeClr val="tx2">
                  <a:lumMod val="50000"/>
                </a:schemeClr>
              </a:solidFill>
            </a:endParaRPr>
          </a:p>
          <a:p>
            <a:pPr algn="ctr"/>
            <a:r>
              <a:rPr lang="pt-BR" sz="1200">
                <a:solidFill>
                  <a:schemeClr val="tx2">
                    <a:lumMod val="50000"/>
                  </a:schemeClr>
                </a:solidFill>
              </a:rPr>
              <a:t>Maior coleção de cursos em português</a:t>
            </a:r>
          </a:p>
          <a:p>
            <a:pPr algn="ctr"/>
            <a:r>
              <a:rPr lang="pt-BR" sz="1200">
                <a:solidFill>
                  <a:schemeClr val="tx2">
                    <a:lumMod val="50000"/>
                  </a:schemeClr>
                </a:solidFill>
              </a:rPr>
              <a:t>Workshops, clube do livro e mentorias</a:t>
            </a:r>
          </a:p>
          <a:p>
            <a:pPr algn="ctr"/>
            <a:r>
              <a:rPr lang="pt-BR" sz="1200">
                <a:solidFill>
                  <a:schemeClr val="tx2">
                    <a:lumMod val="50000"/>
                  </a:schemeClr>
                </a:solidFill>
              </a:rPr>
              <a:t>Comunidade para profissionais de dados</a:t>
            </a:r>
          </a:p>
        </p:txBody>
      </p:sp>
    </p:spTree>
    <p:extLst>
      <p:ext uri="{BB962C8B-B14F-4D97-AF65-F5344CB8AC3E}">
        <p14:creationId xmlns:p14="http://schemas.microsoft.com/office/powerpoint/2010/main" val="1136651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20A55-0B2C-EEBF-468C-6B18ECE8B8B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9EAC510-935D-391F-2DE4-88662058643A}"/>
              </a:ext>
            </a:extLst>
          </p:cNvPr>
          <p:cNvSpPr>
            <a:spLocks noGrp="1"/>
          </p:cNvSpPr>
          <p:nvPr>
            <p:ph type="title"/>
          </p:nvPr>
        </p:nvSpPr>
        <p:spPr/>
        <p:txBody>
          <a:bodyPr>
            <a:normAutofit fontScale="90000"/>
          </a:bodyPr>
          <a:lstStyle/>
          <a:p>
            <a:r>
              <a:rPr lang="pt-BR" noProof="0"/>
              <a:t>O Brasília Data Group</a:t>
            </a:r>
          </a:p>
        </p:txBody>
      </p:sp>
      <p:sp>
        <p:nvSpPr>
          <p:cNvPr id="6" name="TextBox 5">
            <a:extLst>
              <a:ext uri="{FF2B5EF4-FFF2-40B4-BE49-F238E27FC236}">
                <a16:creationId xmlns:a16="http://schemas.microsoft.com/office/drawing/2014/main" id="{A4BCF88A-5B1C-269B-4BA8-995CB665D9B5}"/>
              </a:ext>
            </a:extLst>
          </p:cNvPr>
          <p:cNvSpPr txBox="1"/>
          <p:nvPr/>
        </p:nvSpPr>
        <p:spPr>
          <a:xfrm>
            <a:off x="924232" y="3539613"/>
            <a:ext cx="678391" cy="369332"/>
          </a:xfrm>
          <a:prstGeom prst="rect">
            <a:avLst/>
          </a:prstGeom>
          <a:noFill/>
        </p:spPr>
        <p:txBody>
          <a:bodyPr wrap="none" rtlCol="0">
            <a:spAutoFit/>
          </a:bodyPr>
          <a:lstStyle/>
          <a:p>
            <a:r>
              <a:rPr lang="pt-BR" noProof="0">
                <a:solidFill>
                  <a:schemeClr val="bg2"/>
                </a:solidFill>
              </a:rPr>
              <a:t>2009</a:t>
            </a:r>
          </a:p>
        </p:txBody>
      </p:sp>
      <p:sp>
        <p:nvSpPr>
          <p:cNvPr id="2" name="TextBox 1">
            <a:extLst>
              <a:ext uri="{FF2B5EF4-FFF2-40B4-BE49-F238E27FC236}">
                <a16:creationId xmlns:a16="http://schemas.microsoft.com/office/drawing/2014/main" id="{0860920D-FE2E-66D7-6205-E004E9BE235F}"/>
              </a:ext>
            </a:extLst>
          </p:cNvPr>
          <p:cNvSpPr txBox="1"/>
          <p:nvPr/>
        </p:nvSpPr>
        <p:spPr>
          <a:xfrm>
            <a:off x="9394723" y="3539613"/>
            <a:ext cx="678391" cy="369332"/>
          </a:xfrm>
          <a:prstGeom prst="rect">
            <a:avLst/>
          </a:prstGeom>
          <a:noFill/>
        </p:spPr>
        <p:txBody>
          <a:bodyPr wrap="none" rtlCol="0">
            <a:spAutoFit/>
          </a:bodyPr>
          <a:lstStyle/>
          <a:p>
            <a:r>
              <a:rPr lang="pt-BR" noProof="0">
                <a:solidFill>
                  <a:schemeClr val="bg2"/>
                </a:solidFill>
              </a:rPr>
              <a:t>2026</a:t>
            </a:r>
          </a:p>
        </p:txBody>
      </p:sp>
      <p:sp>
        <p:nvSpPr>
          <p:cNvPr id="3" name="TextBox 2">
            <a:extLst>
              <a:ext uri="{FF2B5EF4-FFF2-40B4-BE49-F238E27FC236}">
                <a16:creationId xmlns:a16="http://schemas.microsoft.com/office/drawing/2014/main" id="{B1F5815C-F6F2-0BDE-AB45-05316846E77D}"/>
              </a:ext>
            </a:extLst>
          </p:cNvPr>
          <p:cNvSpPr txBox="1"/>
          <p:nvPr/>
        </p:nvSpPr>
        <p:spPr>
          <a:xfrm>
            <a:off x="924232" y="927254"/>
            <a:ext cx="10107832" cy="1323439"/>
          </a:xfrm>
          <a:prstGeom prst="rect">
            <a:avLst/>
          </a:prstGeom>
          <a:noFill/>
        </p:spPr>
        <p:txBody>
          <a:bodyPr wrap="none" rtlCol="0">
            <a:spAutoFit/>
          </a:bodyPr>
          <a:lstStyle/>
          <a:p>
            <a:pPr algn="ctr"/>
            <a:r>
              <a:rPr lang="pt-BR" sz="4400" b="1" noProof="0">
                <a:solidFill>
                  <a:schemeClr val="tx2"/>
                </a:solidFill>
              </a:rPr>
              <a:t>Objetivo</a:t>
            </a:r>
            <a:endParaRPr lang="pt-BR" sz="3600" b="1" noProof="0">
              <a:solidFill>
                <a:schemeClr val="tx2"/>
              </a:solidFill>
            </a:endParaRPr>
          </a:p>
          <a:p>
            <a:pPr algn="ctr"/>
            <a:r>
              <a:rPr lang="pt-BR" sz="3600" noProof="0"/>
              <a:t>Encontros presenciais </a:t>
            </a:r>
            <a:r>
              <a:rPr lang="pt-BR" sz="3600" b="1" noProof="0"/>
              <a:t>gratuitos</a:t>
            </a:r>
            <a:r>
              <a:rPr lang="pt-BR" sz="3600" noProof="0"/>
              <a:t> e com </a:t>
            </a:r>
            <a:r>
              <a:rPr lang="pt-BR" sz="3600" b="1" noProof="0"/>
              <a:t>qualidade</a:t>
            </a:r>
          </a:p>
        </p:txBody>
      </p:sp>
      <p:sp>
        <p:nvSpPr>
          <p:cNvPr id="7" name="TextBox 6">
            <a:extLst>
              <a:ext uri="{FF2B5EF4-FFF2-40B4-BE49-F238E27FC236}">
                <a16:creationId xmlns:a16="http://schemas.microsoft.com/office/drawing/2014/main" id="{997DD9BB-BE62-79BC-962A-DE8870F9723C}"/>
              </a:ext>
            </a:extLst>
          </p:cNvPr>
          <p:cNvSpPr txBox="1"/>
          <p:nvPr/>
        </p:nvSpPr>
        <p:spPr>
          <a:xfrm>
            <a:off x="635564" y="2397110"/>
            <a:ext cx="2190087" cy="369332"/>
          </a:xfrm>
          <a:prstGeom prst="rect">
            <a:avLst/>
          </a:prstGeom>
          <a:noFill/>
        </p:spPr>
        <p:txBody>
          <a:bodyPr wrap="none" rtlCol="0">
            <a:spAutoFit/>
          </a:bodyPr>
          <a:lstStyle/>
          <a:p>
            <a:r>
              <a:rPr lang="pt-BR" b="1" noProof="0"/>
              <a:t>Código de Conduta</a:t>
            </a:r>
          </a:p>
        </p:txBody>
      </p:sp>
      <p:pic>
        <p:nvPicPr>
          <p:cNvPr id="9" name="Picture 8">
            <a:extLst>
              <a:ext uri="{FF2B5EF4-FFF2-40B4-BE49-F238E27FC236}">
                <a16:creationId xmlns:a16="http://schemas.microsoft.com/office/drawing/2014/main" id="{1A7FD593-7D99-C55D-97F8-17035B60F981}"/>
              </a:ext>
            </a:extLst>
          </p:cNvPr>
          <p:cNvPicPr>
            <a:picLocks noChangeAspect="1"/>
          </p:cNvPicPr>
          <p:nvPr/>
        </p:nvPicPr>
        <p:blipFill>
          <a:blip r:embed="rId2"/>
          <a:stretch>
            <a:fillRect/>
          </a:stretch>
        </p:blipFill>
        <p:spPr>
          <a:xfrm>
            <a:off x="238923" y="3156763"/>
            <a:ext cx="3277986" cy="3277986"/>
          </a:xfrm>
          <a:prstGeom prst="rect">
            <a:avLst/>
          </a:prstGeom>
        </p:spPr>
      </p:pic>
      <p:sp>
        <p:nvSpPr>
          <p:cNvPr id="11" name="TextBox 10">
            <a:extLst>
              <a:ext uri="{FF2B5EF4-FFF2-40B4-BE49-F238E27FC236}">
                <a16:creationId xmlns:a16="http://schemas.microsoft.com/office/drawing/2014/main" id="{D6B24C21-6DE8-3DE1-3064-359B9E167513}"/>
              </a:ext>
            </a:extLst>
          </p:cNvPr>
          <p:cNvSpPr txBox="1"/>
          <p:nvPr/>
        </p:nvSpPr>
        <p:spPr>
          <a:xfrm>
            <a:off x="215035" y="2915436"/>
            <a:ext cx="3325761" cy="276999"/>
          </a:xfrm>
          <a:prstGeom prst="rect">
            <a:avLst/>
          </a:prstGeom>
          <a:noFill/>
        </p:spPr>
        <p:txBody>
          <a:bodyPr wrap="square">
            <a:spAutoFit/>
          </a:bodyPr>
          <a:lstStyle/>
          <a:p>
            <a:pPr algn="ctr"/>
            <a:r>
              <a:rPr lang="pt-BR" sz="1200" noProof="0">
                <a:hlinkClick r:id="rId3">
                  <a:extLst>
                    <a:ext uri="{A12FA001-AC4F-418D-AE19-62706E023703}">
                      <ahyp:hlinkClr xmlns:ahyp="http://schemas.microsoft.com/office/drawing/2018/hyperlinkcolor" val="tx"/>
                    </a:ext>
                  </a:extLst>
                </a:hlinkClick>
              </a:rPr>
              <a:t>https://brasiliadata.group/codigo-de-conduta</a:t>
            </a:r>
            <a:r>
              <a:rPr lang="pt-BR" sz="1200" noProof="0"/>
              <a:t> </a:t>
            </a:r>
          </a:p>
        </p:txBody>
      </p:sp>
      <p:sp>
        <p:nvSpPr>
          <p:cNvPr id="12" name="TextBox 11">
            <a:extLst>
              <a:ext uri="{FF2B5EF4-FFF2-40B4-BE49-F238E27FC236}">
                <a16:creationId xmlns:a16="http://schemas.microsoft.com/office/drawing/2014/main" id="{6B0E8703-93E9-86C2-F062-481AD0627E73}"/>
              </a:ext>
            </a:extLst>
          </p:cNvPr>
          <p:cNvSpPr txBox="1"/>
          <p:nvPr/>
        </p:nvSpPr>
        <p:spPr>
          <a:xfrm>
            <a:off x="429795" y="2638437"/>
            <a:ext cx="2896242" cy="369332"/>
          </a:xfrm>
          <a:prstGeom prst="rect">
            <a:avLst/>
          </a:prstGeom>
          <a:noFill/>
        </p:spPr>
        <p:txBody>
          <a:bodyPr wrap="none" rtlCol="0">
            <a:spAutoFit/>
          </a:bodyPr>
          <a:lstStyle/>
          <a:p>
            <a:r>
              <a:rPr lang="pt-BR" b="1" noProof="0">
                <a:solidFill>
                  <a:schemeClr val="bg1"/>
                </a:solidFill>
              </a:rPr>
              <a:t>Respeito máximo a todos!</a:t>
            </a:r>
          </a:p>
        </p:txBody>
      </p:sp>
      <p:pic>
        <p:nvPicPr>
          <p:cNvPr id="5" name="Picture 4">
            <a:extLst>
              <a:ext uri="{FF2B5EF4-FFF2-40B4-BE49-F238E27FC236}">
                <a16:creationId xmlns:a16="http://schemas.microsoft.com/office/drawing/2014/main" id="{2970D094-8C79-93CB-D3F3-C07CF069DB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6105" y="2914031"/>
            <a:ext cx="2221944" cy="2222707"/>
          </a:xfrm>
          <a:prstGeom prst="ellipse">
            <a:avLst/>
          </a:prstGeom>
          <a:ln w="31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8" name="Group 7">
            <a:extLst>
              <a:ext uri="{FF2B5EF4-FFF2-40B4-BE49-F238E27FC236}">
                <a16:creationId xmlns:a16="http://schemas.microsoft.com/office/drawing/2014/main" id="{5D72BC3B-A388-97F7-5D98-D42283AAC19A}"/>
              </a:ext>
            </a:extLst>
          </p:cNvPr>
          <p:cNvGrpSpPr/>
          <p:nvPr/>
        </p:nvGrpSpPr>
        <p:grpSpPr>
          <a:xfrm>
            <a:off x="8396894" y="2966923"/>
            <a:ext cx="2221945" cy="2222708"/>
            <a:chOff x="488633" y="1629386"/>
            <a:chExt cx="2464224" cy="2464224"/>
          </a:xfrm>
        </p:grpSpPr>
        <p:sp>
          <p:nvSpPr>
            <p:cNvPr id="10" name="TextBox 9">
              <a:extLst>
                <a:ext uri="{FF2B5EF4-FFF2-40B4-BE49-F238E27FC236}">
                  <a16:creationId xmlns:a16="http://schemas.microsoft.com/office/drawing/2014/main" id="{E72C0154-C478-7F77-2A15-970086DF763C}"/>
                </a:ext>
              </a:extLst>
            </p:cNvPr>
            <p:cNvSpPr txBox="1"/>
            <p:nvPr/>
          </p:nvSpPr>
          <p:spPr>
            <a:xfrm>
              <a:off x="924232" y="3539613"/>
              <a:ext cx="678391" cy="369332"/>
            </a:xfrm>
            <a:prstGeom prst="rect">
              <a:avLst/>
            </a:prstGeom>
            <a:noFill/>
            <a:ln w="3175">
              <a:solidFill>
                <a:schemeClr val="tx1"/>
              </a:solidFill>
            </a:ln>
          </p:spPr>
          <p:txBody>
            <a:bodyPr wrap="none" rtlCol="0">
              <a:spAutoFit/>
            </a:bodyPr>
            <a:lstStyle/>
            <a:p>
              <a:r>
                <a:rPr lang="pt-BR" noProof="0">
                  <a:solidFill>
                    <a:schemeClr val="bg2"/>
                  </a:solidFill>
                </a:rPr>
                <a:t>2009</a:t>
              </a:r>
            </a:p>
          </p:txBody>
        </p:sp>
        <p:pic>
          <p:nvPicPr>
            <p:cNvPr id="13" name="Picture 6" descr="Profile photo of Sidney Cirqueira">
              <a:extLst>
                <a:ext uri="{FF2B5EF4-FFF2-40B4-BE49-F238E27FC236}">
                  <a16:creationId xmlns:a16="http://schemas.microsoft.com/office/drawing/2014/main" id="{6B30A8F7-48A3-1208-F7A8-00B586EE4F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633" y="1629386"/>
              <a:ext cx="2464224" cy="2464224"/>
            </a:xfrm>
            <a:prstGeom prst="ellipse">
              <a:avLst/>
            </a:prstGeom>
            <a:ln w="31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sp>
        <p:nvSpPr>
          <p:cNvPr id="18" name="TextBox 17">
            <a:extLst>
              <a:ext uri="{FF2B5EF4-FFF2-40B4-BE49-F238E27FC236}">
                <a16:creationId xmlns:a16="http://schemas.microsoft.com/office/drawing/2014/main" id="{C15D7C46-5FEE-E76D-2CA5-BEE97150CA13}"/>
              </a:ext>
            </a:extLst>
          </p:cNvPr>
          <p:cNvSpPr txBox="1"/>
          <p:nvPr/>
        </p:nvSpPr>
        <p:spPr>
          <a:xfrm>
            <a:off x="6184846" y="4671832"/>
            <a:ext cx="994568" cy="369332"/>
          </a:xfrm>
          <a:prstGeom prst="rect">
            <a:avLst/>
          </a:prstGeom>
          <a:noFill/>
        </p:spPr>
        <p:txBody>
          <a:bodyPr wrap="none" rtlCol="0">
            <a:spAutoFit/>
          </a:bodyPr>
          <a:lstStyle/>
          <a:p>
            <a:r>
              <a:rPr lang="en-US" b="1"/>
              <a:t>Rodrigo</a:t>
            </a:r>
          </a:p>
        </p:txBody>
      </p:sp>
      <p:sp>
        <p:nvSpPr>
          <p:cNvPr id="19" name="TextBox 18">
            <a:extLst>
              <a:ext uri="{FF2B5EF4-FFF2-40B4-BE49-F238E27FC236}">
                <a16:creationId xmlns:a16="http://schemas.microsoft.com/office/drawing/2014/main" id="{2D33CE98-B3E5-17C2-1067-482BCC2E6286}"/>
              </a:ext>
            </a:extLst>
          </p:cNvPr>
          <p:cNvSpPr txBox="1"/>
          <p:nvPr/>
        </p:nvSpPr>
        <p:spPr>
          <a:xfrm>
            <a:off x="6194693" y="4950452"/>
            <a:ext cx="535724" cy="276999"/>
          </a:xfrm>
          <a:prstGeom prst="rect">
            <a:avLst/>
          </a:prstGeom>
          <a:noFill/>
        </p:spPr>
        <p:txBody>
          <a:bodyPr wrap="none" rtlCol="0">
            <a:spAutoFit/>
          </a:bodyPr>
          <a:lstStyle/>
          <a:p>
            <a:r>
              <a:rPr lang="en-US" sz="1200" b="1" err="1">
                <a:solidFill>
                  <a:schemeClr val="bg2">
                    <a:lumMod val="10000"/>
                  </a:schemeClr>
                </a:solidFill>
              </a:rPr>
              <a:t>Líder</a:t>
            </a:r>
            <a:endParaRPr lang="en-US" sz="1200" b="1">
              <a:solidFill>
                <a:schemeClr val="bg2">
                  <a:lumMod val="10000"/>
                </a:schemeClr>
              </a:solidFill>
            </a:endParaRPr>
          </a:p>
        </p:txBody>
      </p:sp>
      <p:sp>
        <p:nvSpPr>
          <p:cNvPr id="20" name="TextBox 19">
            <a:extLst>
              <a:ext uri="{FF2B5EF4-FFF2-40B4-BE49-F238E27FC236}">
                <a16:creationId xmlns:a16="http://schemas.microsoft.com/office/drawing/2014/main" id="{0B8E44C6-4047-124C-E17D-BFB2CA0704AA}"/>
              </a:ext>
            </a:extLst>
          </p:cNvPr>
          <p:cNvSpPr txBox="1"/>
          <p:nvPr/>
        </p:nvSpPr>
        <p:spPr>
          <a:xfrm>
            <a:off x="10479649" y="4741987"/>
            <a:ext cx="894027" cy="369332"/>
          </a:xfrm>
          <a:prstGeom prst="rect">
            <a:avLst/>
          </a:prstGeom>
          <a:noFill/>
        </p:spPr>
        <p:txBody>
          <a:bodyPr wrap="none" rtlCol="0">
            <a:spAutoFit/>
          </a:bodyPr>
          <a:lstStyle/>
          <a:p>
            <a:r>
              <a:rPr lang="en-US" b="1"/>
              <a:t>Sidney</a:t>
            </a:r>
          </a:p>
        </p:txBody>
      </p:sp>
      <p:sp>
        <p:nvSpPr>
          <p:cNvPr id="22" name="TextBox 21">
            <a:extLst>
              <a:ext uri="{FF2B5EF4-FFF2-40B4-BE49-F238E27FC236}">
                <a16:creationId xmlns:a16="http://schemas.microsoft.com/office/drawing/2014/main" id="{F2114512-E96C-9963-29F3-07DABCCB48B9}"/>
              </a:ext>
            </a:extLst>
          </p:cNvPr>
          <p:cNvSpPr txBox="1"/>
          <p:nvPr/>
        </p:nvSpPr>
        <p:spPr>
          <a:xfrm>
            <a:off x="10479649" y="5045570"/>
            <a:ext cx="785793" cy="276999"/>
          </a:xfrm>
          <a:prstGeom prst="rect">
            <a:avLst/>
          </a:prstGeom>
          <a:noFill/>
        </p:spPr>
        <p:txBody>
          <a:bodyPr wrap="none" rtlCol="0">
            <a:spAutoFit/>
          </a:bodyPr>
          <a:lstStyle/>
          <a:p>
            <a:r>
              <a:rPr lang="en-US" sz="1200" b="1">
                <a:solidFill>
                  <a:schemeClr val="bg2">
                    <a:lumMod val="10000"/>
                  </a:schemeClr>
                </a:solidFill>
              </a:rPr>
              <a:t>Co-</a:t>
            </a:r>
            <a:r>
              <a:rPr lang="en-US" sz="1200" b="1" err="1">
                <a:solidFill>
                  <a:schemeClr val="bg2">
                    <a:lumMod val="10000"/>
                  </a:schemeClr>
                </a:solidFill>
              </a:rPr>
              <a:t>Líder</a:t>
            </a:r>
            <a:endParaRPr lang="en-US" sz="1200" b="1">
              <a:solidFill>
                <a:schemeClr val="bg2">
                  <a:lumMod val="10000"/>
                </a:schemeClr>
              </a:solidFill>
            </a:endParaRPr>
          </a:p>
        </p:txBody>
      </p:sp>
      <p:pic>
        <p:nvPicPr>
          <p:cNvPr id="14" name="Picture 13">
            <a:extLst>
              <a:ext uri="{FF2B5EF4-FFF2-40B4-BE49-F238E27FC236}">
                <a16:creationId xmlns:a16="http://schemas.microsoft.com/office/drawing/2014/main" id="{28325018-9A54-AD13-2A96-524B6A3F7A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3517" y="5227451"/>
            <a:ext cx="640081" cy="640081"/>
          </a:xfrm>
          <a:prstGeom prst="rect">
            <a:avLst/>
          </a:prstGeom>
        </p:spPr>
      </p:pic>
      <p:pic>
        <p:nvPicPr>
          <p:cNvPr id="17" name="Picture 2" descr="Microsoft - Free logo icons">
            <a:extLst>
              <a:ext uri="{FF2B5EF4-FFF2-40B4-BE49-F238E27FC236}">
                <a16:creationId xmlns:a16="http://schemas.microsoft.com/office/drawing/2014/main" id="{01163ED5-E11E-B10C-465D-3143EA521AC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57657" y="5322568"/>
            <a:ext cx="544963" cy="544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6803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17405-DDD5-9DB2-F427-37F2A056864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0CCFF1E-7120-429F-1FF1-C0BDEAA647CC}"/>
              </a:ext>
            </a:extLst>
          </p:cNvPr>
          <p:cNvSpPr>
            <a:spLocks noGrp="1"/>
          </p:cNvSpPr>
          <p:nvPr>
            <p:ph type="title"/>
          </p:nvPr>
        </p:nvSpPr>
        <p:spPr/>
        <p:txBody>
          <a:bodyPr>
            <a:normAutofit fontScale="90000"/>
          </a:bodyPr>
          <a:lstStyle/>
          <a:p>
            <a:r>
              <a:rPr lang="pt-BR" noProof="0" dirty="0"/>
              <a:t>Voluntários</a:t>
            </a:r>
          </a:p>
        </p:txBody>
      </p:sp>
      <p:sp>
        <p:nvSpPr>
          <p:cNvPr id="15" name="TextBox 14">
            <a:extLst>
              <a:ext uri="{FF2B5EF4-FFF2-40B4-BE49-F238E27FC236}">
                <a16:creationId xmlns:a16="http://schemas.microsoft.com/office/drawing/2014/main" id="{C9846F03-124B-F740-FAAC-9520B4DC7C0F}"/>
              </a:ext>
            </a:extLst>
          </p:cNvPr>
          <p:cNvSpPr txBox="1"/>
          <p:nvPr/>
        </p:nvSpPr>
        <p:spPr>
          <a:xfrm>
            <a:off x="1017769" y="4213981"/>
            <a:ext cx="678391" cy="369332"/>
          </a:xfrm>
          <a:prstGeom prst="rect">
            <a:avLst/>
          </a:prstGeom>
          <a:noFill/>
        </p:spPr>
        <p:txBody>
          <a:bodyPr wrap="none" rtlCol="0">
            <a:spAutoFit/>
          </a:bodyPr>
          <a:lstStyle/>
          <a:p>
            <a:r>
              <a:rPr lang="pt-BR" noProof="0">
                <a:solidFill>
                  <a:schemeClr val="bg2"/>
                </a:solidFill>
              </a:rPr>
              <a:t>2009</a:t>
            </a:r>
          </a:p>
        </p:txBody>
      </p:sp>
      <p:sp>
        <p:nvSpPr>
          <p:cNvPr id="16" name="TextBox 15">
            <a:extLst>
              <a:ext uri="{FF2B5EF4-FFF2-40B4-BE49-F238E27FC236}">
                <a16:creationId xmlns:a16="http://schemas.microsoft.com/office/drawing/2014/main" id="{F0ADF1E5-B77D-5387-8CF3-A0F09391D7E5}"/>
              </a:ext>
            </a:extLst>
          </p:cNvPr>
          <p:cNvSpPr txBox="1"/>
          <p:nvPr/>
        </p:nvSpPr>
        <p:spPr>
          <a:xfrm>
            <a:off x="1017769" y="4213981"/>
            <a:ext cx="678391" cy="369332"/>
          </a:xfrm>
          <a:prstGeom prst="rect">
            <a:avLst/>
          </a:prstGeom>
          <a:noFill/>
        </p:spPr>
        <p:txBody>
          <a:bodyPr wrap="none" rtlCol="0">
            <a:spAutoFit/>
          </a:bodyPr>
          <a:lstStyle/>
          <a:p>
            <a:r>
              <a:rPr lang="pt-BR" noProof="0">
                <a:solidFill>
                  <a:schemeClr val="bg2"/>
                </a:solidFill>
              </a:rPr>
              <a:t>2009</a:t>
            </a:r>
          </a:p>
        </p:txBody>
      </p:sp>
      <p:sp>
        <p:nvSpPr>
          <p:cNvPr id="17" name="TextBox 16">
            <a:extLst>
              <a:ext uri="{FF2B5EF4-FFF2-40B4-BE49-F238E27FC236}">
                <a16:creationId xmlns:a16="http://schemas.microsoft.com/office/drawing/2014/main" id="{5DB900F2-4D4C-C19D-F39D-098442660D2E}"/>
              </a:ext>
            </a:extLst>
          </p:cNvPr>
          <p:cNvSpPr txBox="1"/>
          <p:nvPr/>
        </p:nvSpPr>
        <p:spPr>
          <a:xfrm>
            <a:off x="1017769" y="4213981"/>
            <a:ext cx="678391" cy="369332"/>
          </a:xfrm>
          <a:prstGeom prst="rect">
            <a:avLst/>
          </a:prstGeom>
          <a:noFill/>
        </p:spPr>
        <p:txBody>
          <a:bodyPr wrap="none" rtlCol="0">
            <a:spAutoFit/>
          </a:bodyPr>
          <a:lstStyle/>
          <a:p>
            <a:r>
              <a:rPr lang="pt-BR" noProof="0" dirty="0">
                <a:solidFill>
                  <a:schemeClr val="bg2"/>
                </a:solidFill>
              </a:rPr>
              <a:t>2009</a:t>
            </a:r>
          </a:p>
        </p:txBody>
      </p:sp>
      <p:sp>
        <p:nvSpPr>
          <p:cNvPr id="19" name="Rectangle 18">
            <a:extLst>
              <a:ext uri="{FF2B5EF4-FFF2-40B4-BE49-F238E27FC236}">
                <a16:creationId xmlns:a16="http://schemas.microsoft.com/office/drawing/2014/main" id="{5E9B399C-1ACD-AA8C-0D14-A6E38073F5D7}"/>
              </a:ext>
            </a:extLst>
          </p:cNvPr>
          <p:cNvSpPr/>
          <p:nvPr/>
        </p:nvSpPr>
        <p:spPr>
          <a:xfrm>
            <a:off x="124209" y="3938419"/>
            <a:ext cx="3392311" cy="4344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400" b="1" noProof="0" dirty="0">
                <a:solidFill>
                  <a:schemeClr val="tx1"/>
                </a:solidFill>
              </a:rPr>
              <a:t>Wellington Marques</a:t>
            </a:r>
          </a:p>
        </p:txBody>
      </p:sp>
      <p:pic>
        <p:nvPicPr>
          <p:cNvPr id="1026" name="Picture 2" descr="Profile photo of Wellington Marques">
            <a:extLst>
              <a:ext uri="{FF2B5EF4-FFF2-40B4-BE49-F238E27FC236}">
                <a16:creationId xmlns:a16="http://schemas.microsoft.com/office/drawing/2014/main" id="{B94BBA90-56EA-0791-8067-3217D145A5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110" y="1251202"/>
            <a:ext cx="2704097" cy="270409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723F43B2-AAAE-75E0-8672-DCC7F8B4F1D5}"/>
              </a:ext>
            </a:extLst>
          </p:cNvPr>
          <p:cNvSpPr txBox="1"/>
          <p:nvPr/>
        </p:nvSpPr>
        <p:spPr>
          <a:xfrm>
            <a:off x="0" y="4765930"/>
            <a:ext cx="3392311" cy="307777"/>
          </a:xfrm>
          <a:prstGeom prst="rect">
            <a:avLst/>
          </a:prstGeom>
          <a:noFill/>
        </p:spPr>
        <p:txBody>
          <a:bodyPr wrap="square">
            <a:spAutoFit/>
          </a:bodyPr>
          <a:lstStyle/>
          <a:p>
            <a:pPr algn="ctr"/>
            <a:r>
              <a:rPr lang="en-US" sz="1400" dirty="0"/>
              <a:t>https://www.linkedin.com/in/tonfly</a:t>
            </a:r>
          </a:p>
        </p:txBody>
      </p:sp>
      <p:sp>
        <p:nvSpPr>
          <p:cNvPr id="39" name="TextBox 38">
            <a:extLst>
              <a:ext uri="{FF2B5EF4-FFF2-40B4-BE49-F238E27FC236}">
                <a16:creationId xmlns:a16="http://schemas.microsoft.com/office/drawing/2014/main" id="{1B5BB891-517D-1F05-32C8-6E943CBCEB82}"/>
              </a:ext>
            </a:extLst>
          </p:cNvPr>
          <p:cNvSpPr txBox="1"/>
          <p:nvPr/>
        </p:nvSpPr>
        <p:spPr>
          <a:xfrm>
            <a:off x="593742" y="4312813"/>
            <a:ext cx="2270365" cy="307777"/>
          </a:xfrm>
          <a:prstGeom prst="rect">
            <a:avLst/>
          </a:prstGeom>
          <a:noFill/>
        </p:spPr>
        <p:txBody>
          <a:bodyPr wrap="none" rtlCol="0">
            <a:spAutoFit/>
          </a:bodyPr>
          <a:lstStyle/>
          <a:p>
            <a:r>
              <a:rPr lang="en-US" sz="1400" b="1">
                <a:solidFill>
                  <a:schemeClr val="tx2"/>
                </a:solidFill>
              </a:rPr>
              <a:t>DBA, Amazon Informática</a:t>
            </a:r>
            <a:endParaRPr lang="en-US" sz="1400" b="1" dirty="0">
              <a:solidFill>
                <a:schemeClr val="tx2"/>
              </a:solidFill>
            </a:endParaRPr>
          </a:p>
        </p:txBody>
      </p:sp>
      <p:sp>
        <p:nvSpPr>
          <p:cNvPr id="45" name="TextBox 44">
            <a:extLst>
              <a:ext uri="{FF2B5EF4-FFF2-40B4-BE49-F238E27FC236}">
                <a16:creationId xmlns:a16="http://schemas.microsoft.com/office/drawing/2014/main" id="{AA691C41-8EE1-5E6A-A87F-500643A89312}"/>
              </a:ext>
            </a:extLst>
          </p:cNvPr>
          <p:cNvSpPr txBox="1"/>
          <p:nvPr/>
        </p:nvSpPr>
        <p:spPr>
          <a:xfrm>
            <a:off x="344106" y="4983600"/>
            <a:ext cx="2704097" cy="338554"/>
          </a:xfrm>
          <a:prstGeom prst="rect">
            <a:avLst/>
          </a:prstGeom>
          <a:noFill/>
        </p:spPr>
        <p:txBody>
          <a:bodyPr wrap="square">
            <a:spAutoFit/>
          </a:bodyPr>
          <a:lstStyle/>
          <a:p>
            <a:pPr algn="ctr"/>
            <a:r>
              <a:rPr lang="en-US" sz="1600" dirty="0">
                <a:solidFill>
                  <a:schemeClr val="accent2"/>
                </a:solidFill>
              </a:rPr>
              <a:t>https://github.com/tonfly</a:t>
            </a:r>
          </a:p>
        </p:txBody>
      </p:sp>
      <p:sp>
        <p:nvSpPr>
          <p:cNvPr id="46" name="TextBox 45">
            <a:extLst>
              <a:ext uri="{FF2B5EF4-FFF2-40B4-BE49-F238E27FC236}">
                <a16:creationId xmlns:a16="http://schemas.microsoft.com/office/drawing/2014/main" id="{64A532B2-95A1-8E90-EB37-2A5E75325855}"/>
              </a:ext>
            </a:extLst>
          </p:cNvPr>
          <p:cNvSpPr txBox="1"/>
          <p:nvPr/>
        </p:nvSpPr>
        <p:spPr>
          <a:xfrm>
            <a:off x="5083739" y="4197101"/>
            <a:ext cx="678391" cy="369332"/>
          </a:xfrm>
          <a:prstGeom prst="rect">
            <a:avLst/>
          </a:prstGeom>
          <a:noFill/>
        </p:spPr>
        <p:txBody>
          <a:bodyPr wrap="none" rtlCol="0">
            <a:spAutoFit/>
          </a:bodyPr>
          <a:lstStyle/>
          <a:p>
            <a:r>
              <a:rPr lang="pt-BR" noProof="0">
                <a:solidFill>
                  <a:schemeClr val="bg2"/>
                </a:solidFill>
              </a:rPr>
              <a:t>2009</a:t>
            </a:r>
          </a:p>
        </p:txBody>
      </p:sp>
      <p:sp>
        <p:nvSpPr>
          <p:cNvPr id="47" name="TextBox 46">
            <a:extLst>
              <a:ext uri="{FF2B5EF4-FFF2-40B4-BE49-F238E27FC236}">
                <a16:creationId xmlns:a16="http://schemas.microsoft.com/office/drawing/2014/main" id="{2F70400E-87C4-AAE3-F3AC-21DDA716B6BC}"/>
              </a:ext>
            </a:extLst>
          </p:cNvPr>
          <p:cNvSpPr txBox="1"/>
          <p:nvPr/>
        </p:nvSpPr>
        <p:spPr>
          <a:xfrm>
            <a:off x="5083739" y="4197101"/>
            <a:ext cx="678391" cy="369332"/>
          </a:xfrm>
          <a:prstGeom prst="rect">
            <a:avLst/>
          </a:prstGeom>
          <a:noFill/>
        </p:spPr>
        <p:txBody>
          <a:bodyPr wrap="none" rtlCol="0">
            <a:spAutoFit/>
          </a:bodyPr>
          <a:lstStyle/>
          <a:p>
            <a:r>
              <a:rPr lang="pt-BR" noProof="0">
                <a:solidFill>
                  <a:schemeClr val="bg2"/>
                </a:solidFill>
              </a:rPr>
              <a:t>2009</a:t>
            </a:r>
          </a:p>
        </p:txBody>
      </p:sp>
      <p:sp>
        <p:nvSpPr>
          <p:cNvPr id="49" name="TextBox 48">
            <a:extLst>
              <a:ext uri="{FF2B5EF4-FFF2-40B4-BE49-F238E27FC236}">
                <a16:creationId xmlns:a16="http://schemas.microsoft.com/office/drawing/2014/main" id="{159425EB-9232-4497-F910-EF5EC195CD52}"/>
              </a:ext>
            </a:extLst>
          </p:cNvPr>
          <p:cNvSpPr txBox="1"/>
          <p:nvPr/>
        </p:nvSpPr>
        <p:spPr>
          <a:xfrm>
            <a:off x="5083739" y="4197101"/>
            <a:ext cx="678391" cy="369332"/>
          </a:xfrm>
          <a:prstGeom prst="rect">
            <a:avLst/>
          </a:prstGeom>
          <a:noFill/>
        </p:spPr>
        <p:txBody>
          <a:bodyPr wrap="none" rtlCol="0">
            <a:spAutoFit/>
          </a:bodyPr>
          <a:lstStyle/>
          <a:p>
            <a:r>
              <a:rPr lang="pt-BR" noProof="0" dirty="0">
                <a:solidFill>
                  <a:schemeClr val="bg2"/>
                </a:solidFill>
              </a:rPr>
              <a:t>2009</a:t>
            </a:r>
          </a:p>
        </p:txBody>
      </p:sp>
      <p:sp>
        <p:nvSpPr>
          <p:cNvPr id="50" name="Rectangle 49">
            <a:extLst>
              <a:ext uri="{FF2B5EF4-FFF2-40B4-BE49-F238E27FC236}">
                <a16:creationId xmlns:a16="http://schemas.microsoft.com/office/drawing/2014/main" id="{27E83059-349F-8A0F-3C0F-965F4F68657F}"/>
              </a:ext>
            </a:extLst>
          </p:cNvPr>
          <p:cNvSpPr/>
          <p:nvPr/>
        </p:nvSpPr>
        <p:spPr>
          <a:xfrm>
            <a:off x="4190179" y="3921539"/>
            <a:ext cx="3392311" cy="4344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400" b="1" noProof="0" dirty="0">
                <a:solidFill>
                  <a:schemeClr val="tx1"/>
                </a:solidFill>
              </a:rPr>
              <a:t>Igor Ferrer</a:t>
            </a:r>
          </a:p>
        </p:txBody>
      </p:sp>
      <p:sp>
        <p:nvSpPr>
          <p:cNvPr id="52" name="TextBox 51">
            <a:extLst>
              <a:ext uri="{FF2B5EF4-FFF2-40B4-BE49-F238E27FC236}">
                <a16:creationId xmlns:a16="http://schemas.microsoft.com/office/drawing/2014/main" id="{59CB74D7-B410-504C-DFE2-338C8BD1D537}"/>
              </a:ext>
            </a:extLst>
          </p:cNvPr>
          <p:cNvSpPr txBox="1"/>
          <p:nvPr/>
        </p:nvSpPr>
        <p:spPr>
          <a:xfrm>
            <a:off x="4065970" y="4749050"/>
            <a:ext cx="3846065" cy="307777"/>
          </a:xfrm>
          <a:prstGeom prst="rect">
            <a:avLst/>
          </a:prstGeom>
          <a:noFill/>
        </p:spPr>
        <p:txBody>
          <a:bodyPr wrap="square">
            <a:spAutoFit/>
          </a:bodyPr>
          <a:lstStyle/>
          <a:p>
            <a:pPr algn="ctr"/>
            <a:r>
              <a:rPr lang="en-US" sz="1400" dirty="0"/>
              <a:t>https://www.linkedin.com/in/igorferrer-data</a:t>
            </a:r>
          </a:p>
        </p:txBody>
      </p:sp>
      <p:sp>
        <p:nvSpPr>
          <p:cNvPr id="53" name="TextBox 52">
            <a:extLst>
              <a:ext uri="{FF2B5EF4-FFF2-40B4-BE49-F238E27FC236}">
                <a16:creationId xmlns:a16="http://schemas.microsoft.com/office/drawing/2014/main" id="{C7421E98-D173-5D4F-FB79-832466F960BD}"/>
              </a:ext>
            </a:extLst>
          </p:cNvPr>
          <p:cNvSpPr txBox="1"/>
          <p:nvPr/>
        </p:nvSpPr>
        <p:spPr>
          <a:xfrm>
            <a:off x="4190179" y="4307326"/>
            <a:ext cx="3263373" cy="307777"/>
          </a:xfrm>
          <a:prstGeom prst="rect">
            <a:avLst/>
          </a:prstGeom>
          <a:noFill/>
        </p:spPr>
        <p:txBody>
          <a:bodyPr wrap="square" rtlCol="0">
            <a:spAutoFit/>
          </a:bodyPr>
          <a:lstStyle/>
          <a:p>
            <a:pPr algn="ctr"/>
            <a:r>
              <a:rPr lang="en-US" sz="1400" b="1" dirty="0" err="1">
                <a:solidFill>
                  <a:schemeClr val="tx2"/>
                </a:solidFill>
              </a:rPr>
              <a:t>Engenheiro</a:t>
            </a:r>
            <a:r>
              <a:rPr lang="en-US" sz="1400" b="1" dirty="0">
                <a:solidFill>
                  <a:schemeClr val="tx2"/>
                </a:solidFill>
              </a:rPr>
              <a:t> de Dados,  </a:t>
            </a:r>
            <a:r>
              <a:rPr lang="en-US" sz="1400" b="1" dirty="0" err="1">
                <a:solidFill>
                  <a:schemeClr val="tx2"/>
                </a:solidFill>
              </a:rPr>
              <a:t>TechCom</a:t>
            </a:r>
            <a:endParaRPr lang="en-US" sz="1400" b="1" dirty="0">
              <a:solidFill>
                <a:schemeClr val="tx2"/>
              </a:solidFill>
            </a:endParaRPr>
          </a:p>
        </p:txBody>
      </p:sp>
      <p:sp>
        <p:nvSpPr>
          <p:cNvPr id="54" name="TextBox 53">
            <a:extLst>
              <a:ext uri="{FF2B5EF4-FFF2-40B4-BE49-F238E27FC236}">
                <a16:creationId xmlns:a16="http://schemas.microsoft.com/office/drawing/2014/main" id="{47547204-BC9C-6EE5-F756-65DD0D3BF25F}"/>
              </a:ext>
            </a:extLst>
          </p:cNvPr>
          <p:cNvSpPr txBox="1"/>
          <p:nvPr/>
        </p:nvSpPr>
        <p:spPr>
          <a:xfrm>
            <a:off x="4331678" y="4983600"/>
            <a:ext cx="3250812" cy="338554"/>
          </a:xfrm>
          <a:prstGeom prst="rect">
            <a:avLst/>
          </a:prstGeom>
          <a:noFill/>
        </p:spPr>
        <p:txBody>
          <a:bodyPr wrap="square">
            <a:spAutoFit/>
          </a:bodyPr>
          <a:lstStyle/>
          <a:p>
            <a:pPr algn="ctr"/>
            <a:r>
              <a:rPr lang="en-US" sz="1600" dirty="0">
                <a:solidFill>
                  <a:schemeClr val="accent2"/>
                </a:solidFill>
              </a:rPr>
              <a:t>https://github.com/igorferrer-data</a:t>
            </a:r>
          </a:p>
        </p:txBody>
      </p:sp>
      <p:sp>
        <p:nvSpPr>
          <p:cNvPr id="55" name="TextBox 54">
            <a:extLst>
              <a:ext uri="{FF2B5EF4-FFF2-40B4-BE49-F238E27FC236}">
                <a16:creationId xmlns:a16="http://schemas.microsoft.com/office/drawing/2014/main" id="{5B3E034F-829D-B16C-46C7-603516D1C613}"/>
              </a:ext>
            </a:extLst>
          </p:cNvPr>
          <p:cNvSpPr txBox="1"/>
          <p:nvPr/>
        </p:nvSpPr>
        <p:spPr>
          <a:xfrm>
            <a:off x="9273912" y="4180221"/>
            <a:ext cx="678391" cy="369332"/>
          </a:xfrm>
          <a:prstGeom prst="rect">
            <a:avLst/>
          </a:prstGeom>
          <a:noFill/>
        </p:spPr>
        <p:txBody>
          <a:bodyPr wrap="none" rtlCol="0">
            <a:spAutoFit/>
          </a:bodyPr>
          <a:lstStyle/>
          <a:p>
            <a:r>
              <a:rPr lang="pt-BR" noProof="0">
                <a:solidFill>
                  <a:schemeClr val="bg2"/>
                </a:solidFill>
              </a:rPr>
              <a:t>2009</a:t>
            </a:r>
          </a:p>
        </p:txBody>
      </p:sp>
      <p:sp>
        <p:nvSpPr>
          <p:cNvPr id="56" name="TextBox 55">
            <a:extLst>
              <a:ext uri="{FF2B5EF4-FFF2-40B4-BE49-F238E27FC236}">
                <a16:creationId xmlns:a16="http://schemas.microsoft.com/office/drawing/2014/main" id="{27DBCB45-51AB-CB9A-CB22-D965D98984B1}"/>
              </a:ext>
            </a:extLst>
          </p:cNvPr>
          <p:cNvSpPr txBox="1"/>
          <p:nvPr/>
        </p:nvSpPr>
        <p:spPr>
          <a:xfrm>
            <a:off x="9273912" y="4180221"/>
            <a:ext cx="678391" cy="369332"/>
          </a:xfrm>
          <a:prstGeom prst="rect">
            <a:avLst/>
          </a:prstGeom>
          <a:noFill/>
        </p:spPr>
        <p:txBody>
          <a:bodyPr wrap="none" rtlCol="0">
            <a:spAutoFit/>
          </a:bodyPr>
          <a:lstStyle/>
          <a:p>
            <a:r>
              <a:rPr lang="pt-BR" noProof="0">
                <a:solidFill>
                  <a:schemeClr val="bg2"/>
                </a:solidFill>
              </a:rPr>
              <a:t>2009</a:t>
            </a:r>
          </a:p>
        </p:txBody>
      </p:sp>
      <p:sp>
        <p:nvSpPr>
          <p:cNvPr id="57" name="TextBox 56">
            <a:extLst>
              <a:ext uri="{FF2B5EF4-FFF2-40B4-BE49-F238E27FC236}">
                <a16:creationId xmlns:a16="http://schemas.microsoft.com/office/drawing/2014/main" id="{22106647-0842-908D-4ECB-1B8027801368}"/>
              </a:ext>
            </a:extLst>
          </p:cNvPr>
          <p:cNvSpPr txBox="1"/>
          <p:nvPr/>
        </p:nvSpPr>
        <p:spPr>
          <a:xfrm>
            <a:off x="9273912" y="4180221"/>
            <a:ext cx="678391" cy="369332"/>
          </a:xfrm>
          <a:prstGeom prst="rect">
            <a:avLst/>
          </a:prstGeom>
          <a:noFill/>
        </p:spPr>
        <p:txBody>
          <a:bodyPr wrap="none" rtlCol="0">
            <a:spAutoFit/>
          </a:bodyPr>
          <a:lstStyle/>
          <a:p>
            <a:r>
              <a:rPr lang="pt-BR" noProof="0" dirty="0">
                <a:solidFill>
                  <a:schemeClr val="bg2"/>
                </a:solidFill>
              </a:rPr>
              <a:t>2009</a:t>
            </a:r>
          </a:p>
        </p:txBody>
      </p:sp>
      <p:sp>
        <p:nvSpPr>
          <p:cNvPr id="58" name="Rectangle 57">
            <a:extLst>
              <a:ext uri="{FF2B5EF4-FFF2-40B4-BE49-F238E27FC236}">
                <a16:creationId xmlns:a16="http://schemas.microsoft.com/office/drawing/2014/main" id="{E950E250-B499-C37B-ACB4-91CCE7434832}"/>
              </a:ext>
            </a:extLst>
          </p:cNvPr>
          <p:cNvSpPr/>
          <p:nvPr/>
        </p:nvSpPr>
        <p:spPr>
          <a:xfrm>
            <a:off x="8380352" y="3904659"/>
            <a:ext cx="3392311" cy="4344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400" b="1" noProof="0" dirty="0">
                <a:solidFill>
                  <a:schemeClr val="tx1"/>
                </a:solidFill>
              </a:rPr>
              <a:t>Márcio Lima</a:t>
            </a:r>
          </a:p>
        </p:txBody>
      </p:sp>
      <p:sp>
        <p:nvSpPr>
          <p:cNvPr id="60" name="TextBox 59">
            <a:extLst>
              <a:ext uri="{FF2B5EF4-FFF2-40B4-BE49-F238E27FC236}">
                <a16:creationId xmlns:a16="http://schemas.microsoft.com/office/drawing/2014/main" id="{22DFD343-4D40-9760-0ACE-E4873738DEA5}"/>
              </a:ext>
            </a:extLst>
          </p:cNvPr>
          <p:cNvSpPr txBox="1"/>
          <p:nvPr/>
        </p:nvSpPr>
        <p:spPr>
          <a:xfrm>
            <a:off x="8256143" y="4732170"/>
            <a:ext cx="3591751" cy="307777"/>
          </a:xfrm>
          <a:prstGeom prst="rect">
            <a:avLst/>
          </a:prstGeom>
          <a:noFill/>
        </p:spPr>
        <p:txBody>
          <a:bodyPr wrap="square">
            <a:spAutoFit/>
          </a:bodyPr>
          <a:lstStyle/>
          <a:p>
            <a:pPr algn="ctr"/>
            <a:r>
              <a:rPr lang="en-US" sz="1400" dirty="0"/>
              <a:t>https://www.linkedin.com/in/marciolimaa</a:t>
            </a:r>
          </a:p>
        </p:txBody>
      </p:sp>
      <p:sp>
        <p:nvSpPr>
          <p:cNvPr id="61" name="TextBox 60">
            <a:extLst>
              <a:ext uri="{FF2B5EF4-FFF2-40B4-BE49-F238E27FC236}">
                <a16:creationId xmlns:a16="http://schemas.microsoft.com/office/drawing/2014/main" id="{FAF4D38F-69ED-F70F-1562-11FD5B1F7CCA}"/>
              </a:ext>
            </a:extLst>
          </p:cNvPr>
          <p:cNvSpPr txBox="1"/>
          <p:nvPr/>
        </p:nvSpPr>
        <p:spPr>
          <a:xfrm>
            <a:off x="8779624" y="4268305"/>
            <a:ext cx="2947025" cy="307777"/>
          </a:xfrm>
          <a:prstGeom prst="rect">
            <a:avLst/>
          </a:prstGeom>
          <a:noFill/>
        </p:spPr>
        <p:txBody>
          <a:bodyPr wrap="none" rtlCol="0">
            <a:spAutoFit/>
          </a:bodyPr>
          <a:lstStyle/>
          <a:p>
            <a:r>
              <a:rPr lang="en-US" sz="1400" b="1" dirty="0">
                <a:solidFill>
                  <a:schemeClr val="tx2"/>
                </a:solidFill>
              </a:rPr>
              <a:t>Senior Data Engineer , </a:t>
            </a:r>
            <a:r>
              <a:rPr lang="en-US" sz="1400" b="1" dirty="0" err="1">
                <a:solidFill>
                  <a:schemeClr val="tx2"/>
                </a:solidFill>
              </a:rPr>
              <a:t>Hitss</a:t>
            </a:r>
            <a:r>
              <a:rPr lang="en-US" sz="1400" b="1" dirty="0">
                <a:solidFill>
                  <a:schemeClr val="tx2"/>
                </a:solidFill>
              </a:rPr>
              <a:t> Brasil</a:t>
            </a:r>
          </a:p>
        </p:txBody>
      </p:sp>
      <p:pic>
        <p:nvPicPr>
          <p:cNvPr id="63" name="Picture 62">
            <a:extLst>
              <a:ext uri="{FF2B5EF4-FFF2-40B4-BE49-F238E27FC236}">
                <a16:creationId xmlns:a16="http://schemas.microsoft.com/office/drawing/2014/main" id="{96BD6F27-9ECB-DB2E-BFA6-A24E6957BB78}"/>
              </a:ext>
            </a:extLst>
          </p:cNvPr>
          <p:cNvPicPr>
            <a:picLocks noChangeAspect="1"/>
          </p:cNvPicPr>
          <p:nvPr/>
        </p:nvPicPr>
        <p:blipFill>
          <a:blip r:embed="rId4"/>
          <a:stretch>
            <a:fillRect/>
          </a:stretch>
        </p:blipFill>
        <p:spPr>
          <a:xfrm>
            <a:off x="4534285" y="1151224"/>
            <a:ext cx="2704097" cy="2704097"/>
          </a:xfrm>
          <a:prstGeom prst="ellipse">
            <a:avLst/>
          </a:prstGeom>
          <a:ln>
            <a:noFill/>
          </a:ln>
          <a:effectLst>
            <a:softEdge rad="112500"/>
          </a:effectLst>
        </p:spPr>
      </p:pic>
      <p:pic>
        <p:nvPicPr>
          <p:cNvPr id="1028" name="Picture 4" descr="Profile photo of Márcio Lima">
            <a:extLst>
              <a:ext uri="{FF2B5EF4-FFF2-40B4-BE49-F238E27FC236}">
                <a16:creationId xmlns:a16="http://schemas.microsoft.com/office/drawing/2014/main" id="{33889362-C5C6-8A1A-FE63-1B3DE800F8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0419" y="1080903"/>
            <a:ext cx="2823756" cy="282375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449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E9C77-907B-8A64-E87C-EB05F665EBC1}"/>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61A14926-FA2B-C187-7AB5-7434930E8B8A}"/>
              </a:ext>
            </a:extLst>
          </p:cNvPr>
          <p:cNvSpPr>
            <a:spLocks noGrp="1"/>
          </p:cNvSpPr>
          <p:nvPr>
            <p:ph type="title"/>
          </p:nvPr>
        </p:nvSpPr>
        <p:spPr/>
        <p:txBody>
          <a:bodyPr>
            <a:normAutofit fontScale="90000"/>
          </a:bodyPr>
          <a:lstStyle/>
          <a:p>
            <a:r>
              <a:rPr lang="en-US"/>
              <a:t>Orientações para este encontro</a:t>
            </a:r>
          </a:p>
        </p:txBody>
      </p:sp>
      <p:grpSp>
        <p:nvGrpSpPr>
          <p:cNvPr id="12" name="Group 11">
            <a:extLst>
              <a:ext uri="{FF2B5EF4-FFF2-40B4-BE49-F238E27FC236}">
                <a16:creationId xmlns:a16="http://schemas.microsoft.com/office/drawing/2014/main" id="{C3FCE80D-7AC9-7C97-1623-5B5D6920853E}"/>
              </a:ext>
            </a:extLst>
          </p:cNvPr>
          <p:cNvGrpSpPr/>
          <p:nvPr/>
        </p:nvGrpSpPr>
        <p:grpSpPr>
          <a:xfrm>
            <a:off x="588715" y="2120946"/>
            <a:ext cx="11014569" cy="2306358"/>
            <a:chOff x="588715" y="2681385"/>
            <a:chExt cx="11014569" cy="2306358"/>
          </a:xfrm>
        </p:grpSpPr>
        <p:grpSp>
          <p:nvGrpSpPr>
            <p:cNvPr id="10" name="Group 9">
              <a:extLst>
                <a:ext uri="{FF2B5EF4-FFF2-40B4-BE49-F238E27FC236}">
                  <a16:creationId xmlns:a16="http://schemas.microsoft.com/office/drawing/2014/main" id="{7783FA05-488F-30B1-A2D9-AFD178BC51FF}"/>
                </a:ext>
              </a:extLst>
            </p:cNvPr>
            <p:cNvGrpSpPr/>
            <p:nvPr/>
          </p:nvGrpSpPr>
          <p:grpSpPr>
            <a:xfrm>
              <a:off x="588715" y="2681385"/>
              <a:ext cx="11014569" cy="2306358"/>
              <a:chOff x="494970" y="941075"/>
              <a:chExt cx="11014569" cy="2306358"/>
            </a:xfrm>
          </p:grpSpPr>
          <p:sp>
            <p:nvSpPr>
              <p:cNvPr id="2" name="Rectangle 1">
                <a:extLst>
                  <a:ext uri="{FF2B5EF4-FFF2-40B4-BE49-F238E27FC236}">
                    <a16:creationId xmlns:a16="http://schemas.microsoft.com/office/drawing/2014/main" id="{B1DC0018-F2A7-FC34-E455-660805D35032}"/>
                  </a:ext>
                </a:extLst>
              </p:cNvPr>
              <p:cNvSpPr/>
              <p:nvPr/>
            </p:nvSpPr>
            <p:spPr>
              <a:xfrm>
                <a:off x="948575" y="2381954"/>
                <a:ext cx="1307686" cy="707886"/>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noProof="0">
                    <a:solidFill>
                      <a:schemeClr val="bg2"/>
                    </a:solidFill>
                  </a:rPr>
                  <a:t>Recepção</a:t>
                </a:r>
              </a:p>
              <a:p>
                <a:pPr algn="ctr"/>
                <a:r>
                  <a:rPr lang="pt-BR" sz="1200" noProof="0">
                    <a:solidFill>
                      <a:schemeClr val="bg2"/>
                    </a:solidFill>
                  </a:rPr>
                  <a:t>(10min)</a:t>
                </a:r>
              </a:p>
            </p:txBody>
          </p:sp>
          <p:sp>
            <p:nvSpPr>
              <p:cNvPr id="3" name="Rectangle 2">
                <a:extLst>
                  <a:ext uri="{FF2B5EF4-FFF2-40B4-BE49-F238E27FC236}">
                    <a16:creationId xmlns:a16="http://schemas.microsoft.com/office/drawing/2014/main" id="{83649968-FC68-493C-35D5-A66328F03338}"/>
                  </a:ext>
                </a:extLst>
              </p:cNvPr>
              <p:cNvSpPr/>
              <p:nvPr/>
            </p:nvSpPr>
            <p:spPr>
              <a:xfrm>
                <a:off x="3116845" y="2381954"/>
                <a:ext cx="3582856" cy="707886"/>
              </a:xfrm>
              <a:prstGeom prst="rect">
                <a:avLst/>
              </a:prstGeom>
              <a:solidFill>
                <a:schemeClr val="tx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noProof="0">
                    <a:solidFill>
                      <a:schemeClr val="bg2"/>
                    </a:solidFill>
                  </a:rPr>
                  <a:t>Palestra</a:t>
                </a:r>
              </a:p>
              <a:p>
                <a:pPr algn="ctr"/>
                <a:r>
                  <a:rPr lang="pt-BR" sz="1400" noProof="0">
                    <a:solidFill>
                      <a:schemeClr val="bg2"/>
                    </a:solidFill>
                  </a:rPr>
                  <a:t>1h a 1h30</a:t>
                </a:r>
              </a:p>
            </p:txBody>
          </p:sp>
          <p:sp>
            <p:nvSpPr>
              <p:cNvPr id="4" name="Rectangle 3">
                <a:extLst>
                  <a:ext uri="{FF2B5EF4-FFF2-40B4-BE49-F238E27FC236}">
                    <a16:creationId xmlns:a16="http://schemas.microsoft.com/office/drawing/2014/main" id="{7B185AE6-8A52-7BD3-4F89-65D6D41EB04C}"/>
                  </a:ext>
                </a:extLst>
              </p:cNvPr>
              <p:cNvSpPr/>
              <p:nvPr/>
            </p:nvSpPr>
            <p:spPr>
              <a:xfrm>
                <a:off x="6699701" y="2381954"/>
                <a:ext cx="2312947" cy="70788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noProof="0">
                    <a:solidFill>
                      <a:schemeClr val="bg2"/>
                    </a:solidFill>
                  </a:rPr>
                  <a:t>sorteios</a:t>
                </a:r>
              </a:p>
              <a:p>
                <a:pPr algn="ctr"/>
                <a:r>
                  <a:rPr lang="pt-BR" noProof="0">
                    <a:solidFill>
                      <a:schemeClr val="bg2"/>
                    </a:solidFill>
                  </a:rPr>
                  <a:t>15min</a:t>
                </a:r>
              </a:p>
            </p:txBody>
          </p:sp>
          <p:sp>
            <p:nvSpPr>
              <p:cNvPr id="5" name="Rectangle 4">
                <a:extLst>
                  <a:ext uri="{FF2B5EF4-FFF2-40B4-BE49-F238E27FC236}">
                    <a16:creationId xmlns:a16="http://schemas.microsoft.com/office/drawing/2014/main" id="{62E15523-05BA-DF7C-0662-6B121522A070}"/>
                  </a:ext>
                </a:extLst>
              </p:cNvPr>
              <p:cNvSpPr/>
              <p:nvPr/>
            </p:nvSpPr>
            <p:spPr>
              <a:xfrm>
                <a:off x="9012650" y="2381954"/>
                <a:ext cx="2199993" cy="707886"/>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noProof="0">
                    <a:solidFill>
                      <a:schemeClr val="bg2"/>
                    </a:solidFill>
                  </a:rPr>
                  <a:t>Interações</a:t>
                </a:r>
              </a:p>
              <a:p>
                <a:pPr algn="ctr"/>
                <a:r>
                  <a:rPr lang="pt-BR" noProof="0">
                    <a:solidFill>
                      <a:schemeClr val="bg2"/>
                    </a:solidFill>
                  </a:rPr>
                  <a:t>20min</a:t>
                </a:r>
              </a:p>
            </p:txBody>
          </p:sp>
          <p:cxnSp>
            <p:nvCxnSpPr>
              <p:cNvPr id="6" name="Straight Arrow Connector 5">
                <a:extLst>
                  <a:ext uri="{FF2B5EF4-FFF2-40B4-BE49-F238E27FC236}">
                    <a16:creationId xmlns:a16="http://schemas.microsoft.com/office/drawing/2014/main" id="{AF6AB969-3E98-1595-D18A-63A00AF82C53}"/>
                  </a:ext>
                </a:extLst>
              </p:cNvPr>
              <p:cNvCxnSpPr>
                <a:cxnSpLocks/>
              </p:cNvCxnSpPr>
              <p:nvPr/>
            </p:nvCxnSpPr>
            <p:spPr>
              <a:xfrm flipV="1">
                <a:off x="2228305" y="1286962"/>
                <a:ext cx="997" cy="1793046"/>
              </a:xfrm>
              <a:prstGeom prst="straightConnector1">
                <a:avLst/>
              </a:prstGeom>
              <a:ln>
                <a:solidFill>
                  <a:srgbClr val="3F3F46"/>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E3840DB5-0962-9B06-2F06-6301E9717181}"/>
                  </a:ext>
                </a:extLst>
              </p:cNvPr>
              <p:cNvSpPr txBox="1"/>
              <p:nvPr/>
            </p:nvSpPr>
            <p:spPr>
              <a:xfrm>
                <a:off x="1917162" y="989017"/>
                <a:ext cx="668773" cy="307777"/>
              </a:xfrm>
              <a:prstGeom prst="rect">
                <a:avLst/>
              </a:prstGeom>
              <a:noFill/>
            </p:spPr>
            <p:txBody>
              <a:bodyPr wrap="none" rtlCol="0">
                <a:spAutoFit/>
              </a:bodyPr>
              <a:lstStyle/>
              <a:p>
                <a:r>
                  <a:rPr lang="en-US" sz="1400" noProof="0"/>
                  <a:t>19h00</a:t>
                </a:r>
                <a:endParaRPr lang="pt-BR" sz="1400" noProof="0"/>
              </a:p>
            </p:txBody>
          </p:sp>
          <p:pic>
            <p:nvPicPr>
              <p:cNvPr id="8" name="Picture 2" descr="Coffee break - Free icons">
                <a:extLst>
                  <a:ext uri="{FF2B5EF4-FFF2-40B4-BE49-F238E27FC236}">
                    <a16:creationId xmlns:a16="http://schemas.microsoft.com/office/drawing/2014/main" id="{E268F465-9EBE-3ABA-E072-AE2CE42066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970" y="2629578"/>
                <a:ext cx="617855" cy="6178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offee break - Free icons">
                <a:extLst>
                  <a:ext uri="{FF2B5EF4-FFF2-40B4-BE49-F238E27FC236}">
                    <a16:creationId xmlns:a16="http://schemas.microsoft.com/office/drawing/2014/main" id="{538DCFF8-DB91-18AA-2C43-ABFC7F3DE2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1684" y="2528524"/>
                <a:ext cx="617855" cy="61785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4ED2B5BC-B167-777B-7D15-554593B3221C}"/>
                  </a:ext>
                </a:extLst>
              </p:cNvPr>
              <p:cNvSpPr/>
              <p:nvPr/>
            </p:nvSpPr>
            <p:spPr>
              <a:xfrm>
                <a:off x="2256261" y="2381954"/>
                <a:ext cx="860579" cy="707886"/>
              </a:xfrm>
              <a:prstGeom prst="rect">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noProof="0" err="1">
                    <a:solidFill>
                      <a:schemeClr val="bg2"/>
                    </a:solidFill>
                  </a:rPr>
                  <a:t>Intro</a:t>
                </a:r>
                <a:endParaRPr lang="pt-BR" sz="1200" noProof="0">
                  <a:solidFill>
                    <a:schemeClr val="bg2"/>
                  </a:solidFill>
                </a:endParaRPr>
              </a:p>
              <a:p>
                <a:pPr algn="ctr"/>
                <a:r>
                  <a:rPr lang="pt-BR" sz="1200" noProof="0">
                    <a:solidFill>
                      <a:schemeClr val="bg2"/>
                    </a:solidFill>
                  </a:rPr>
                  <a:t>(5min)</a:t>
                </a:r>
              </a:p>
            </p:txBody>
          </p:sp>
          <p:sp>
            <p:nvSpPr>
              <p:cNvPr id="15" name="TextBox 14">
                <a:extLst>
                  <a:ext uri="{FF2B5EF4-FFF2-40B4-BE49-F238E27FC236}">
                    <a16:creationId xmlns:a16="http://schemas.microsoft.com/office/drawing/2014/main" id="{4727AC8F-C2A0-F12A-55B8-96EDEDB87286}"/>
                  </a:ext>
                </a:extLst>
              </p:cNvPr>
              <p:cNvSpPr txBox="1"/>
              <p:nvPr/>
            </p:nvSpPr>
            <p:spPr>
              <a:xfrm>
                <a:off x="6362955" y="941075"/>
                <a:ext cx="668773" cy="307777"/>
              </a:xfrm>
              <a:prstGeom prst="rect">
                <a:avLst/>
              </a:prstGeom>
              <a:noFill/>
            </p:spPr>
            <p:txBody>
              <a:bodyPr wrap="none" rtlCol="0">
                <a:spAutoFit/>
              </a:bodyPr>
              <a:lstStyle/>
              <a:p>
                <a:r>
                  <a:rPr lang="en-US" sz="1400" noProof="0"/>
                  <a:t>20h35</a:t>
                </a:r>
                <a:endParaRPr lang="pt-BR" sz="1400" noProof="0"/>
              </a:p>
            </p:txBody>
          </p:sp>
          <p:cxnSp>
            <p:nvCxnSpPr>
              <p:cNvPr id="20" name="Straight Arrow Connector 19">
                <a:extLst>
                  <a:ext uri="{FF2B5EF4-FFF2-40B4-BE49-F238E27FC236}">
                    <a16:creationId xmlns:a16="http://schemas.microsoft.com/office/drawing/2014/main" id="{CF09FB99-B881-4B16-383A-7E1C75A78CB6}"/>
                  </a:ext>
                </a:extLst>
              </p:cNvPr>
              <p:cNvCxnSpPr>
                <a:cxnSpLocks/>
              </p:cNvCxnSpPr>
              <p:nvPr/>
            </p:nvCxnSpPr>
            <p:spPr>
              <a:xfrm flipV="1">
                <a:off x="6693992" y="1296794"/>
                <a:ext cx="3350" cy="1793046"/>
              </a:xfrm>
              <a:prstGeom prst="straightConnector1">
                <a:avLst/>
              </a:prstGeom>
              <a:ln>
                <a:solidFill>
                  <a:srgbClr val="3F3F46"/>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E4EA979A-63E2-26C0-3CFB-C07299C9FBAF}"/>
                  </a:ext>
                </a:extLst>
              </p:cNvPr>
              <p:cNvCxnSpPr>
                <a:cxnSpLocks/>
              </p:cNvCxnSpPr>
              <p:nvPr/>
            </p:nvCxnSpPr>
            <p:spPr>
              <a:xfrm flipV="1">
                <a:off x="3116839" y="1284509"/>
                <a:ext cx="0" cy="1793046"/>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FC95C287-54D3-5B4A-08C1-1671FB94016D}"/>
                  </a:ext>
                </a:extLst>
              </p:cNvPr>
              <p:cNvSpPr txBox="1"/>
              <p:nvPr/>
            </p:nvSpPr>
            <p:spPr>
              <a:xfrm>
                <a:off x="2782453" y="989016"/>
                <a:ext cx="668773" cy="307777"/>
              </a:xfrm>
              <a:prstGeom prst="rect">
                <a:avLst/>
              </a:prstGeom>
              <a:noFill/>
            </p:spPr>
            <p:txBody>
              <a:bodyPr wrap="none" rtlCol="0">
                <a:spAutoFit/>
              </a:bodyPr>
              <a:lstStyle/>
              <a:p>
                <a:r>
                  <a:rPr lang="en-US" sz="1400" noProof="0"/>
                  <a:t>19h05</a:t>
                </a:r>
                <a:endParaRPr lang="pt-BR" sz="1400" noProof="0"/>
              </a:p>
            </p:txBody>
          </p:sp>
          <p:cxnSp>
            <p:nvCxnSpPr>
              <p:cNvPr id="29" name="Straight Arrow Connector 28">
                <a:extLst>
                  <a:ext uri="{FF2B5EF4-FFF2-40B4-BE49-F238E27FC236}">
                    <a16:creationId xmlns:a16="http://schemas.microsoft.com/office/drawing/2014/main" id="{E205A60E-3659-5E10-74DB-2A8B9803284F}"/>
                  </a:ext>
                </a:extLst>
              </p:cNvPr>
              <p:cNvCxnSpPr>
                <a:cxnSpLocks/>
              </p:cNvCxnSpPr>
              <p:nvPr/>
            </p:nvCxnSpPr>
            <p:spPr>
              <a:xfrm flipV="1">
                <a:off x="9019350" y="1296794"/>
                <a:ext cx="0" cy="1793046"/>
              </a:xfrm>
              <a:prstGeom prst="straightConnector1">
                <a:avLst/>
              </a:prstGeom>
              <a:ln>
                <a:solidFill>
                  <a:srgbClr val="3F3F46"/>
                </a:solidFill>
                <a:tailEnd type="triangle"/>
              </a:ln>
            </p:spPr>
            <p:style>
              <a:lnRef idx="2">
                <a:schemeClr val="accent1"/>
              </a:lnRef>
              <a:fillRef idx="0">
                <a:schemeClr val="accent1"/>
              </a:fillRef>
              <a:effectRef idx="1">
                <a:schemeClr val="accent1"/>
              </a:effectRef>
              <a:fontRef idx="minor">
                <a:schemeClr val="tx1"/>
              </a:fontRef>
            </p:style>
          </p:cxnSp>
        </p:grpSp>
        <p:sp>
          <p:nvSpPr>
            <p:cNvPr id="30" name="TextBox 29">
              <a:extLst>
                <a:ext uri="{FF2B5EF4-FFF2-40B4-BE49-F238E27FC236}">
                  <a16:creationId xmlns:a16="http://schemas.microsoft.com/office/drawing/2014/main" id="{25C06838-B9DB-A2C2-C2F2-A8813E396687}"/>
                </a:ext>
              </a:extLst>
            </p:cNvPr>
            <p:cNvSpPr txBox="1"/>
            <p:nvPr/>
          </p:nvSpPr>
          <p:spPr>
            <a:xfrm>
              <a:off x="8778708" y="2717042"/>
              <a:ext cx="668773" cy="307777"/>
            </a:xfrm>
            <a:prstGeom prst="rect">
              <a:avLst/>
            </a:prstGeom>
            <a:noFill/>
          </p:spPr>
          <p:txBody>
            <a:bodyPr wrap="none" rtlCol="0">
              <a:spAutoFit/>
            </a:bodyPr>
            <a:lstStyle/>
            <a:p>
              <a:r>
                <a:rPr lang="en-US" sz="1400" noProof="0"/>
                <a:t>21h05</a:t>
              </a:r>
              <a:endParaRPr lang="pt-BR" sz="1400" noProof="0"/>
            </a:p>
          </p:txBody>
        </p:sp>
      </p:grpSp>
    </p:spTree>
    <p:extLst>
      <p:ext uri="{BB962C8B-B14F-4D97-AF65-F5344CB8AC3E}">
        <p14:creationId xmlns:p14="http://schemas.microsoft.com/office/powerpoint/2010/main" val="1707523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3C4725A-62F8-B5AD-2586-5FE7E43838FD}"/>
              </a:ext>
            </a:extLst>
          </p:cNvPr>
          <p:cNvSpPr>
            <a:spLocks noGrp="1"/>
          </p:cNvSpPr>
          <p:nvPr>
            <p:ph type="title"/>
          </p:nvPr>
        </p:nvSpPr>
        <p:spPr/>
        <p:txBody>
          <a:bodyPr>
            <a:normAutofit fontScale="90000"/>
          </a:bodyPr>
          <a:lstStyle/>
          <a:p>
            <a:r>
              <a:rPr lang="en-US" dirty="0"/>
              <a:t>Próximos encontros</a:t>
            </a:r>
          </a:p>
        </p:txBody>
      </p:sp>
      <p:sp>
        <p:nvSpPr>
          <p:cNvPr id="14" name="TextBox 13">
            <a:extLst>
              <a:ext uri="{FF2B5EF4-FFF2-40B4-BE49-F238E27FC236}">
                <a16:creationId xmlns:a16="http://schemas.microsoft.com/office/drawing/2014/main" id="{41C405E3-4625-36E4-FDD0-3EC1716671AE}"/>
              </a:ext>
            </a:extLst>
          </p:cNvPr>
          <p:cNvSpPr txBox="1"/>
          <p:nvPr/>
        </p:nvSpPr>
        <p:spPr>
          <a:xfrm>
            <a:off x="226142" y="1386348"/>
            <a:ext cx="10953135" cy="2677656"/>
          </a:xfrm>
          <a:prstGeom prst="rect">
            <a:avLst/>
          </a:prstGeom>
          <a:noFill/>
        </p:spPr>
        <p:txBody>
          <a:bodyPr wrap="square" rtlCol="0">
            <a:spAutoFit/>
          </a:bodyPr>
          <a:lstStyle/>
          <a:p>
            <a:pPr marL="285750" indent="-285750">
              <a:buFont typeface="Arial" panose="020B0604020202020204" pitchFamily="34" charset="0"/>
              <a:buChar char="•"/>
            </a:pPr>
            <a:r>
              <a:rPr lang="en-US" sz="2800" err="1"/>
              <a:t>Próximos</a:t>
            </a:r>
            <a:r>
              <a:rPr lang="en-US" sz="2800"/>
              <a:t> </a:t>
            </a:r>
            <a:r>
              <a:rPr lang="en-US" sz="2800" err="1"/>
              <a:t>Encontros</a:t>
            </a:r>
            <a:endParaRPr lang="en-US" sz="2800"/>
          </a:p>
          <a:p>
            <a:pPr marL="742950" lvl="1" indent="-285750">
              <a:buFont typeface="Arial" panose="020B0604020202020204" pitchFamily="34" charset="0"/>
              <a:buChar char="•"/>
            </a:pPr>
            <a:r>
              <a:rPr lang="en-US" sz="2800"/>
              <a:t>#48 - O </a:t>
            </a:r>
            <a:r>
              <a:rPr lang="en-US" sz="2800" err="1"/>
              <a:t>que</a:t>
            </a:r>
            <a:r>
              <a:rPr lang="en-US" sz="2800"/>
              <a:t> é </a:t>
            </a:r>
            <a:r>
              <a:rPr lang="en-US" sz="2800" err="1"/>
              <a:t>observabilidade</a:t>
            </a:r>
            <a:r>
              <a:rPr lang="en-US" sz="2800"/>
              <a:t> </a:t>
            </a:r>
            <a:r>
              <a:rPr lang="en-US" sz="2800">
                <a:solidFill>
                  <a:schemeClr val="bg2"/>
                </a:solidFill>
              </a:rPr>
              <a:t>previsto</a:t>
            </a:r>
            <a:br>
              <a:rPr lang="en-US" sz="2800"/>
            </a:br>
            <a:r>
              <a:rPr lang="en-US" sz="2800" b="1">
                <a:solidFill>
                  <a:schemeClr val="tx2"/>
                </a:solidFill>
              </a:rPr>
              <a:t>Augusto Ferronato, AWS</a:t>
            </a:r>
          </a:p>
          <a:p>
            <a:pPr lvl="1"/>
            <a:endParaRPr lang="en-US" sz="2800" b="1">
              <a:solidFill>
                <a:schemeClr val="tx2"/>
              </a:solidFill>
            </a:endParaRPr>
          </a:p>
          <a:p>
            <a:pPr marL="742950" lvl="1" indent="-285750">
              <a:buFont typeface="Arial" panose="020B0604020202020204" pitchFamily="34" charset="0"/>
              <a:buChar char="•"/>
            </a:pPr>
            <a:r>
              <a:rPr lang="en-US" sz="2800"/>
              <a:t>#49 - </a:t>
            </a:r>
            <a:r>
              <a:rPr lang="pt-BR" sz="2800"/>
              <a:t>Hackeando o SQL Server em todas as Clouds</a:t>
            </a:r>
            <a:br>
              <a:rPr lang="pt-BR" sz="2800"/>
            </a:br>
            <a:r>
              <a:rPr lang="pt-BR" sz="2800" b="1">
                <a:solidFill>
                  <a:schemeClr val="tx2"/>
                </a:solidFill>
              </a:rPr>
              <a:t>Fabiano Amorim, Pythian</a:t>
            </a:r>
            <a:endParaRPr lang="en-US" sz="2800" b="1">
              <a:solidFill>
                <a:schemeClr val="tx2"/>
              </a:solidFill>
            </a:endParaRPr>
          </a:p>
        </p:txBody>
      </p:sp>
      <p:sp>
        <p:nvSpPr>
          <p:cNvPr id="16" name="TextBox 15">
            <a:extLst>
              <a:ext uri="{FF2B5EF4-FFF2-40B4-BE49-F238E27FC236}">
                <a16:creationId xmlns:a16="http://schemas.microsoft.com/office/drawing/2014/main" id="{CB0E009E-F069-11F5-6708-F7527BE7F6F0}"/>
              </a:ext>
            </a:extLst>
          </p:cNvPr>
          <p:cNvSpPr txBox="1"/>
          <p:nvPr/>
        </p:nvSpPr>
        <p:spPr>
          <a:xfrm>
            <a:off x="6441431" y="1901050"/>
            <a:ext cx="803682" cy="307777"/>
          </a:xfrm>
          <a:prstGeom prst="rect">
            <a:avLst/>
          </a:prstGeom>
          <a:solidFill>
            <a:schemeClr val="accent5">
              <a:lumMod val="75000"/>
            </a:schemeClr>
          </a:solidFill>
        </p:spPr>
        <p:txBody>
          <a:bodyPr wrap="none" rtlCol="0">
            <a:spAutoFit/>
          </a:bodyPr>
          <a:lstStyle/>
          <a:p>
            <a:r>
              <a:rPr lang="en-US" sz="1400" err="1">
                <a:solidFill>
                  <a:schemeClr val="bg2"/>
                </a:solidFill>
              </a:rPr>
              <a:t>previsto</a:t>
            </a:r>
            <a:endParaRPr lang="en-US" sz="1400">
              <a:solidFill>
                <a:schemeClr val="bg2"/>
              </a:solidFill>
            </a:endParaRPr>
          </a:p>
        </p:txBody>
      </p:sp>
      <p:sp>
        <p:nvSpPr>
          <p:cNvPr id="17" name="TextBox 16">
            <a:extLst>
              <a:ext uri="{FF2B5EF4-FFF2-40B4-BE49-F238E27FC236}">
                <a16:creationId xmlns:a16="http://schemas.microsoft.com/office/drawing/2014/main" id="{889B7686-313B-BA6F-AEE9-C2ACFF93DAB6}"/>
              </a:ext>
            </a:extLst>
          </p:cNvPr>
          <p:cNvSpPr txBox="1"/>
          <p:nvPr/>
        </p:nvSpPr>
        <p:spPr>
          <a:xfrm>
            <a:off x="9413368" y="3165222"/>
            <a:ext cx="803682" cy="307777"/>
          </a:xfrm>
          <a:prstGeom prst="rect">
            <a:avLst/>
          </a:prstGeom>
          <a:solidFill>
            <a:schemeClr val="accent5">
              <a:lumMod val="75000"/>
            </a:schemeClr>
          </a:solidFill>
        </p:spPr>
        <p:txBody>
          <a:bodyPr wrap="none" rtlCol="0">
            <a:spAutoFit/>
          </a:bodyPr>
          <a:lstStyle/>
          <a:p>
            <a:r>
              <a:rPr lang="en-US" sz="1400">
                <a:solidFill>
                  <a:schemeClr val="bg2"/>
                </a:solidFill>
              </a:rPr>
              <a:t>previsto</a:t>
            </a:r>
          </a:p>
        </p:txBody>
      </p:sp>
      <p:sp>
        <p:nvSpPr>
          <p:cNvPr id="18" name="TextBox 17">
            <a:extLst>
              <a:ext uri="{FF2B5EF4-FFF2-40B4-BE49-F238E27FC236}">
                <a16:creationId xmlns:a16="http://schemas.microsoft.com/office/drawing/2014/main" id="{1EE667FE-3E75-DDEC-D455-3A7C48D15853}"/>
              </a:ext>
            </a:extLst>
          </p:cNvPr>
          <p:cNvSpPr txBox="1"/>
          <p:nvPr/>
        </p:nvSpPr>
        <p:spPr>
          <a:xfrm>
            <a:off x="5859397" y="1901051"/>
            <a:ext cx="473206" cy="307777"/>
          </a:xfrm>
          <a:prstGeom prst="rect">
            <a:avLst/>
          </a:prstGeom>
          <a:solidFill>
            <a:schemeClr val="tx1">
              <a:lumMod val="40000"/>
              <a:lumOff val="60000"/>
            </a:schemeClr>
          </a:solidFill>
        </p:spPr>
        <p:txBody>
          <a:bodyPr wrap="none" rtlCol="0">
            <a:spAutoFit/>
          </a:bodyPr>
          <a:lstStyle/>
          <a:p>
            <a:r>
              <a:rPr lang="pt-BR" sz="1400" noProof="0">
                <a:solidFill>
                  <a:schemeClr val="bg2"/>
                </a:solidFill>
              </a:rPr>
              <a:t>100</a:t>
            </a:r>
          </a:p>
        </p:txBody>
      </p:sp>
      <p:sp>
        <p:nvSpPr>
          <p:cNvPr id="19" name="TextBox 18">
            <a:extLst>
              <a:ext uri="{FF2B5EF4-FFF2-40B4-BE49-F238E27FC236}">
                <a16:creationId xmlns:a16="http://schemas.microsoft.com/office/drawing/2014/main" id="{F356A4EF-07DC-8B68-D673-135D979DE52B}"/>
              </a:ext>
            </a:extLst>
          </p:cNvPr>
          <p:cNvSpPr txBox="1"/>
          <p:nvPr/>
        </p:nvSpPr>
        <p:spPr>
          <a:xfrm>
            <a:off x="8890099" y="3165222"/>
            <a:ext cx="473206" cy="307777"/>
          </a:xfrm>
          <a:prstGeom prst="rect">
            <a:avLst/>
          </a:prstGeom>
          <a:solidFill>
            <a:srgbClr val="FFC000"/>
          </a:solidFill>
        </p:spPr>
        <p:txBody>
          <a:bodyPr wrap="none" rtlCol="0">
            <a:spAutoFit/>
          </a:bodyPr>
          <a:lstStyle/>
          <a:p>
            <a:r>
              <a:rPr lang="pt-BR" sz="1400" noProof="0" dirty="0">
                <a:solidFill>
                  <a:schemeClr val="bg2"/>
                </a:solidFill>
              </a:rPr>
              <a:t>400</a:t>
            </a:r>
          </a:p>
        </p:txBody>
      </p:sp>
      <p:sp>
        <p:nvSpPr>
          <p:cNvPr id="2" name="TextBox 1">
            <a:extLst>
              <a:ext uri="{FF2B5EF4-FFF2-40B4-BE49-F238E27FC236}">
                <a16:creationId xmlns:a16="http://schemas.microsoft.com/office/drawing/2014/main" id="{016617F7-E271-F720-DAF7-68988762CD57}"/>
              </a:ext>
            </a:extLst>
          </p:cNvPr>
          <p:cNvSpPr txBox="1"/>
          <p:nvPr/>
        </p:nvSpPr>
        <p:spPr>
          <a:xfrm>
            <a:off x="7353941" y="1870272"/>
            <a:ext cx="979755" cy="369332"/>
          </a:xfrm>
          <a:prstGeom prst="rect">
            <a:avLst/>
          </a:prstGeom>
          <a:noFill/>
        </p:spPr>
        <p:txBody>
          <a:bodyPr wrap="none" rtlCol="0">
            <a:spAutoFit/>
          </a:bodyPr>
          <a:lstStyle/>
          <a:p>
            <a:r>
              <a:rPr lang="en-US" b="1"/>
              <a:t>21/05**</a:t>
            </a:r>
            <a:endParaRPr lang="pt-BR" b="1"/>
          </a:p>
        </p:txBody>
      </p:sp>
      <p:sp>
        <p:nvSpPr>
          <p:cNvPr id="3" name="TextBox 2">
            <a:extLst>
              <a:ext uri="{FF2B5EF4-FFF2-40B4-BE49-F238E27FC236}">
                <a16:creationId xmlns:a16="http://schemas.microsoft.com/office/drawing/2014/main" id="{22F590C4-5B22-1F6B-AC20-C66F06936509}"/>
              </a:ext>
            </a:extLst>
          </p:cNvPr>
          <p:cNvSpPr txBox="1"/>
          <p:nvPr/>
        </p:nvSpPr>
        <p:spPr>
          <a:xfrm>
            <a:off x="10249585" y="3134444"/>
            <a:ext cx="979755" cy="369332"/>
          </a:xfrm>
          <a:prstGeom prst="rect">
            <a:avLst/>
          </a:prstGeom>
          <a:noFill/>
        </p:spPr>
        <p:txBody>
          <a:bodyPr wrap="none" rtlCol="0">
            <a:spAutoFit/>
          </a:bodyPr>
          <a:lstStyle/>
          <a:p>
            <a:r>
              <a:rPr lang="en-US" b="1"/>
              <a:t>04/06**</a:t>
            </a:r>
            <a:endParaRPr lang="pt-BR" b="1"/>
          </a:p>
        </p:txBody>
      </p:sp>
    </p:spTree>
    <p:extLst>
      <p:ext uri="{BB962C8B-B14F-4D97-AF65-F5344CB8AC3E}">
        <p14:creationId xmlns:p14="http://schemas.microsoft.com/office/powerpoint/2010/main" val="2065589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93D1B-C9B5-EDE9-FF4F-63D7249FEE5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64F43CE-1E15-D2BE-9316-CE49ECD1E54F}"/>
              </a:ext>
            </a:extLst>
          </p:cNvPr>
          <p:cNvSpPr>
            <a:spLocks noGrp="1"/>
          </p:cNvSpPr>
          <p:nvPr>
            <p:ph type="title"/>
          </p:nvPr>
        </p:nvSpPr>
        <p:spPr/>
        <p:txBody>
          <a:bodyPr>
            <a:normAutofit fontScale="90000"/>
          </a:bodyPr>
          <a:lstStyle/>
          <a:p>
            <a:r>
              <a:rPr lang="pt-BR" noProof="0"/>
              <a:t>Canais Oficiais</a:t>
            </a:r>
          </a:p>
        </p:txBody>
      </p:sp>
      <p:sp>
        <p:nvSpPr>
          <p:cNvPr id="6" name="TextBox 5">
            <a:extLst>
              <a:ext uri="{FF2B5EF4-FFF2-40B4-BE49-F238E27FC236}">
                <a16:creationId xmlns:a16="http://schemas.microsoft.com/office/drawing/2014/main" id="{6C90E8A6-B7B0-E82A-A51B-8B7080270A0B}"/>
              </a:ext>
            </a:extLst>
          </p:cNvPr>
          <p:cNvSpPr txBox="1"/>
          <p:nvPr/>
        </p:nvSpPr>
        <p:spPr>
          <a:xfrm>
            <a:off x="924232" y="3539613"/>
            <a:ext cx="678391" cy="369332"/>
          </a:xfrm>
          <a:prstGeom prst="rect">
            <a:avLst/>
          </a:prstGeom>
          <a:noFill/>
        </p:spPr>
        <p:txBody>
          <a:bodyPr wrap="none" rtlCol="0">
            <a:spAutoFit/>
          </a:bodyPr>
          <a:lstStyle/>
          <a:p>
            <a:r>
              <a:rPr lang="pt-BR" noProof="0">
                <a:solidFill>
                  <a:schemeClr val="bg2"/>
                </a:solidFill>
              </a:rPr>
              <a:t>2009</a:t>
            </a:r>
          </a:p>
        </p:txBody>
      </p:sp>
      <p:sp>
        <p:nvSpPr>
          <p:cNvPr id="2" name="TextBox 1">
            <a:extLst>
              <a:ext uri="{FF2B5EF4-FFF2-40B4-BE49-F238E27FC236}">
                <a16:creationId xmlns:a16="http://schemas.microsoft.com/office/drawing/2014/main" id="{CE8541C3-20D1-BEA5-D481-8C033B3F0DF0}"/>
              </a:ext>
            </a:extLst>
          </p:cNvPr>
          <p:cNvSpPr txBox="1"/>
          <p:nvPr/>
        </p:nvSpPr>
        <p:spPr>
          <a:xfrm>
            <a:off x="9394723" y="3539613"/>
            <a:ext cx="678391" cy="369332"/>
          </a:xfrm>
          <a:prstGeom prst="rect">
            <a:avLst/>
          </a:prstGeom>
          <a:noFill/>
        </p:spPr>
        <p:txBody>
          <a:bodyPr wrap="none" rtlCol="0">
            <a:spAutoFit/>
          </a:bodyPr>
          <a:lstStyle/>
          <a:p>
            <a:r>
              <a:rPr lang="pt-BR" noProof="0">
                <a:solidFill>
                  <a:schemeClr val="bg2"/>
                </a:solidFill>
              </a:rPr>
              <a:t>2026</a:t>
            </a:r>
          </a:p>
        </p:txBody>
      </p:sp>
      <p:sp>
        <p:nvSpPr>
          <p:cNvPr id="7" name="TextBox 6">
            <a:extLst>
              <a:ext uri="{FF2B5EF4-FFF2-40B4-BE49-F238E27FC236}">
                <a16:creationId xmlns:a16="http://schemas.microsoft.com/office/drawing/2014/main" id="{5E7CB5DC-C095-A276-25AE-A0A858453BD7}"/>
              </a:ext>
            </a:extLst>
          </p:cNvPr>
          <p:cNvSpPr txBox="1"/>
          <p:nvPr/>
        </p:nvSpPr>
        <p:spPr>
          <a:xfrm>
            <a:off x="359206" y="1248618"/>
            <a:ext cx="5957208" cy="707886"/>
          </a:xfrm>
          <a:prstGeom prst="rect">
            <a:avLst/>
          </a:prstGeom>
          <a:noFill/>
        </p:spPr>
        <p:txBody>
          <a:bodyPr wrap="none" rtlCol="0">
            <a:spAutoFit/>
          </a:bodyPr>
          <a:lstStyle/>
          <a:p>
            <a:r>
              <a:rPr lang="pt-BR" sz="4000" noProof="0">
                <a:hlinkClick r:id="rId2">
                  <a:extLst>
                    <a:ext uri="{A12FA001-AC4F-418D-AE19-62706E023703}">
                      <ahyp:hlinkClr xmlns:ahyp="http://schemas.microsoft.com/office/drawing/2018/hyperlinkcolor" val="tx"/>
                    </a:ext>
                  </a:extLst>
                </a:hlinkClick>
              </a:rPr>
              <a:t>https://brasiliadata.group</a:t>
            </a:r>
            <a:r>
              <a:rPr lang="pt-BR" sz="4000" noProof="0"/>
              <a:t> </a:t>
            </a:r>
          </a:p>
        </p:txBody>
      </p:sp>
      <p:sp>
        <p:nvSpPr>
          <p:cNvPr id="3" name="TextBox 2">
            <a:extLst>
              <a:ext uri="{FF2B5EF4-FFF2-40B4-BE49-F238E27FC236}">
                <a16:creationId xmlns:a16="http://schemas.microsoft.com/office/drawing/2014/main" id="{06A61785-7774-64EC-8D9C-0F0632B15390}"/>
              </a:ext>
            </a:extLst>
          </p:cNvPr>
          <p:cNvSpPr txBox="1"/>
          <p:nvPr/>
        </p:nvSpPr>
        <p:spPr>
          <a:xfrm>
            <a:off x="1712608" y="1946429"/>
            <a:ext cx="4794839" cy="369332"/>
          </a:xfrm>
          <a:prstGeom prst="rect">
            <a:avLst/>
          </a:prstGeom>
          <a:noFill/>
        </p:spPr>
        <p:txBody>
          <a:bodyPr wrap="none" rtlCol="0">
            <a:spAutoFit/>
          </a:bodyPr>
          <a:lstStyle/>
          <a:p>
            <a:r>
              <a:rPr lang="pt-BR" noProof="0">
                <a:solidFill>
                  <a:schemeClr val="bg2">
                    <a:lumMod val="50000"/>
                  </a:schemeClr>
                </a:solidFill>
              </a:rPr>
              <a:t>Site oficial | Fonte da verdade (documentação)</a:t>
            </a:r>
          </a:p>
        </p:txBody>
      </p:sp>
      <p:sp>
        <p:nvSpPr>
          <p:cNvPr id="24" name="TextBox 23">
            <a:extLst>
              <a:ext uri="{FF2B5EF4-FFF2-40B4-BE49-F238E27FC236}">
                <a16:creationId xmlns:a16="http://schemas.microsoft.com/office/drawing/2014/main" id="{82DAEE28-D62C-0538-F4EF-258EC062A08E}"/>
              </a:ext>
            </a:extLst>
          </p:cNvPr>
          <p:cNvSpPr txBox="1"/>
          <p:nvPr/>
        </p:nvSpPr>
        <p:spPr>
          <a:xfrm>
            <a:off x="6828831" y="2473378"/>
            <a:ext cx="5284511" cy="369332"/>
          </a:xfrm>
          <a:prstGeom prst="rect">
            <a:avLst/>
          </a:prstGeom>
          <a:noFill/>
        </p:spPr>
        <p:txBody>
          <a:bodyPr wrap="square">
            <a:spAutoFit/>
          </a:bodyPr>
          <a:lstStyle/>
          <a:p>
            <a:r>
              <a:rPr lang="pt-BR" noProof="0"/>
              <a:t>https://brasiliadata.group/canais-e-redes-sociais</a:t>
            </a:r>
          </a:p>
        </p:txBody>
      </p:sp>
      <p:pic>
        <p:nvPicPr>
          <p:cNvPr id="26" name="Picture 25">
            <a:extLst>
              <a:ext uri="{FF2B5EF4-FFF2-40B4-BE49-F238E27FC236}">
                <a16:creationId xmlns:a16="http://schemas.microsoft.com/office/drawing/2014/main" id="{A1612862-8E06-3334-45EE-46379E6D2EAC}"/>
              </a:ext>
            </a:extLst>
          </p:cNvPr>
          <p:cNvPicPr>
            <a:picLocks noChangeAspect="1"/>
          </p:cNvPicPr>
          <p:nvPr/>
        </p:nvPicPr>
        <p:blipFill>
          <a:blip r:embed="rId3"/>
          <a:stretch>
            <a:fillRect/>
          </a:stretch>
        </p:blipFill>
        <p:spPr>
          <a:xfrm>
            <a:off x="7595573" y="2883890"/>
            <a:ext cx="3598299" cy="3598299"/>
          </a:xfrm>
          <a:prstGeom prst="rect">
            <a:avLst/>
          </a:prstGeom>
          <a:ln>
            <a:noFill/>
          </a:ln>
          <a:effectLst>
            <a:outerShdw blurRad="292100" dist="139700" dir="2700000" algn="tl" rotWithShape="0">
              <a:srgbClr val="333333">
                <a:alpha val="65000"/>
              </a:srgbClr>
            </a:outerShdw>
          </a:effectLst>
        </p:spPr>
      </p:pic>
      <p:pic>
        <p:nvPicPr>
          <p:cNvPr id="2052" name="Picture 4" descr="Whatsapp logo Vectors - Download Free High-Quality Vectors from Freepik |  Freepik">
            <a:extLst>
              <a:ext uri="{FF2B5EF4-FFF2-40B4-BE49-F238E27FC236}">
                <a16:creationId xmlns:a16="http://schemas.microsoft.com/office/drawing/2014/main" id="{E854EE76-7F18-89F8-A642-3A443E388F2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foregroundMark x1="58378" y1="44324" x2="58378" y2="44324"/>
                        <a14:foregroundMark x1="29595" y1="59324" x2="29595" y2="59324"/>
                        <a14:foregroundMark x1="55000" y1="46081" x2="55000" y2="46081"/>
                        <a14:foregroundMark x1="50000" y1="54730" x2="50000" y2="54730"/>
                        <a14:foregroundMark x1="64054" y1="68108" x2="64054" y2="68108"/>
                        <a14:foregroundMark x1="69054" y1="34054" x2="72027" y2="41081"/>
                        <a14:foregroundMark x1="72027" y1="41081" x2="72027" y2="59324"/>
                        <a14:foregroundMark x1="72027" y1="59324" x2="53243" y2="72027"/>
                        <a14:foregroundMark x1="53243" y1="72027" x2="32027" y2="71216"/>
                        <a14:foregroundMark x1="32027" y1="71216" x2="29595" y2="54595"/>
                        <a14:foregroundMark x1="29595" y1="54595" x2="36351" y2="33784"/>
                        <a14:foregroundMark x1="36351" y1="33784" x2="55135" y2="27162"/>
                        <a14:foregroundMark x1="55135" y1="27162" x2="69730" y2="34730"/>
                        <a14:foregroundMark x1="69730" y1="34730" x2="72973" y2="40405"/>
                        <a14:foregroundMark x1="56351" y1="21351" x2="39189" y2="34324"/>
                        <a14:foregroundMark x1="39189" y1="34324" x2="52973" y2="24595"/>
                        <a14:foregroundMark x1="52973" y1="24595" x2="47973" y2="17027"/>
                        <a14:foregroundMark x1="39595" y1="18108" x2="23649" y2="42703"/>
                        <a14:foregroundMark x1="23649" y1="42703" x2="22432" y2="63108"/>
                        <a14:foregroundMark x1="22432" y1="63108" x2="25946" y2="79189"/>
                        <a14:foregroundMark x1="25946" y1="79189" x2="53919" y2="86216"/>
                        <a14:foregroundMark x1="53919" y1="86216" x2="74865" y2="75811"/>
                        <a14:foregroundMark x1="74865" y1="75811" x2="82162" y2="33378"/>
                        <a14:foregroundMark x1="82162" y1="33378" x2="70541" y2="21216"/>
                        <a14:foregroundMark x1="70541" y1="21216" x2="50541" y2="18108"/>
                        <a14:foregroundMark x1="50541" y1="18108" x2="29595" y2="22027"/>
                        <a14:foregroundMark x1="33649" y1="24324" x2="20541" y2="46081"/>
                        <a14:foregroundMark x1="20541" y1="46081" x2="38378" y2="52162"/>
                        <a14:foregroundMark x1="38378" y1="52162" x2="46486" y2="29459"/>
                        <a14:foregroundMark x1="46486" y1="29459" x2="28784" y2="23919"/>
                        <a14:foregroundMark x1="28784" y1="23919" x2="27973" y2="26757"/>
                        <a14:foregroundMark x1="45676" y1="22432" x2="25811" y2="46892"/>
                        <a14:foregroundMark x1="25811" y1="46892" x2="35405" y2="25000"/>
                        <a14:foregroundMark x1="35405" y1="25000" x2="32027" y2="24054"/>
                        <a14:foregroundMark x1="43649" y1="38378" x2="43243" y2="61351"/>
                        <a14:foregroundMark x1="43243" y1="61351" x2="66351" y2="56892"/>
                        <a14:foregroundMark x1="66351" y1="56892" x2="55946" y2="39595"/>
                        <a14:foregroundMark x1="55946" y1="39595" x2="39324" y2="35000"/>
                        <a14:foregroundMark x1="55000" y1="44324" x2="45811" y2="62568"/>
                        <a14:foregroundMark x1="45811" y1="62568" x2="63919" y2="62162"/>
                        <a14:foregroundMark x1="63919" y1="62162" x2="60270" y2="43649"/>
                        <a14:foregroundMark x1="60270" y1="43649" x2="45946" y2="37027"/>
                        <a14:foregroundMark x1="69054" y1="58378" x2="53919" y2="73378"/>
                        <a14:foregroundMark x1="53919" y1="73378" x2="69865" y2="66892"/>
                        <a14:foregroundMark x1="69865" y1="66892" x2="57703" y2="66757"/>
                        <a14:foregroundMark x1="28919" y1="63108" x2="30676" y2="65405"/>
                        <a14:foregroundMark x1="25000" y1="60405" x2="26622" y2="76892"/>
                        <a14:foregroundMark x1="26622" y1="76892" x2="25270"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269206" y="3124705"/>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14F4BC3B-C3DC-F93E-3BA4-8CA134CFD0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8444" y="4323040"/>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4BB1001D-3503-5240-6CB7-77DAA811922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9206" y="5403564"/>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9A86602C-F061-5CED-7482-B86FAFEDAA61}"/>
              </a:ext>
            </a:extLst>
          </p:cNvPr>
          <p:cNvSpPr txBox="1"/>
          <p:nvPr/>
        </p:nvSpPr>
        <p:spPr>
          <a:xfrm>
            <a:off x="1253767" y="3345865"/>
            <a:ext cx="4349652" cy="369332"/>
          </a:xfrm>
          <a:prstGeom prst="rect">
            <a:avLst/>
          </a:prstGeom>
          <a:noFill/>
        </p:spPr>
        <p:txBody>
          <a:bodyPr wrap="none" rtlCol="0">
            <a:spAutoFit/>
          </a:bodyPr>
          <a:lstStyle/>
          <a:p>
            <a:r>
              <a:rPr lang="pt-BR" noProof="0"/>
              <a:t>Atualizações, discussões, ajuda, brindes</a:t>
            </a:r>
          </a:p>
        </p:txBody>
      </p:sp>
      <p:sp>
        <p:nvSpPr>
          <p:cNvPr id="28" name="TextBox 27">
            <a:extLst>
              <a:ext uri="{FF2B5EF4-FFF2-40B4-BE49-F238E27FC236}">
                <a16:creationId xmlns:a16="http://schemas.microsoft.com/office/drawing/2014/main" id="{59EB2132-665D-EC66-1D1F-824A93F374FE}"/>
              </a:ext>
            </a:extLst>
          </p:cNvPr>
          <p:cNvSpPr txBox="1"/>
          <p:nvPr/>
        </p:nvSpPr>
        <p:spPr>
          <a:xfrm>
            <a:off x="1253767" y="4457853"/>
            <a:ext cx="3975640" cy="369332"/>
          </a:xfrm>
          <a:prstGeom prst="rect">
            <a:avLst/>
          </a:prstGeom>
          <a:noFill/>
        </p:spPr>
        <p:txBody>
          <a:bodyPr wrap="none" rtlCol="0">
            <a:spAutoFit/>
          </a:bodyPr>
          <a:lstStyle/>
          <a:p>
            <a:r>
              <a:rPr lang="pt-BR" noProof="0"/>
              <a:t>Atualizações, dicas, conteudo técnico</a:t>
            </a:r>
          </a:p>
        </p:txBody>
      </p:sp>
      <p:sp>
        <p:nvSpPr>
          <p:cNvPr id="29" name="TextBox 28">
            <a:extLst>
              <a:ext uri="{FF2B5EF4-FFF2-40B4-BE49-F238E27FC236}">
                <a16:creationId xmlns:a16="http://schemas.microsoft.com/office/drawing/2014/main" id="{AB5EB270-0017-A2A9-F832-49A03420E84C}"/>
              </a:ext>
            </a:extLst>
          </p:cNvPr>
          <p:cNvSpPr txBox="1"/>
          <p:nvPr/>
        </p:nvSpPr>
        <p:spPr>
          <a:xfrm>
            <a:off x="1253767" y="5578898"/>
            <a:ext cx="4457502" cy="369332"/>
          </a:xfrm>
          <a:prstGeom prst="rect">
            <a:avLst/>
          </a:prstGeom>
          <a:noFill/>
        </p:spPr>
        <p:txBody>
          <a:bodyPr wrap="none" rtlCol="0">
            <a:spAutoFit/>
          </a:bodyPr>
          <a:lstStyle/>
          <a:p>
            <a:r>
              <a:rPr lang="pt-BR" noProof="0"/>
              <a:t>Fotos e vídeos dos encontros, atualizações</a:t>
            </a:r>
          </a:p>
        </p:txBody>
      </p:sp>
      <p:sp>
        <p:nvSpPr>
          <p:cNvPr id="30" name="TextBox 29">
            <a:extLst>
              <a:ext uri="{FF2B5EF4-FFF2-40B4-BE49-F238E27FC236}">
                <a16:creationId xmlns:a16="http://schemas.microsoft.com/office/drawing/2014/main" id="{D874493B-A7F1-D4B5-AC67-4E1656808039}"/>
              </a:ext>
            </a:extLst>
          </p:cNvPr>
          <p:cNvSpPr txBox="1"/>
          <p:nvPr/>
        </p:nvSpPr>
        <p:spPr>
          <a:xfrm>
            <a:off x="1234102" y="5837449"/>
            <a:ext cx="1212448" cy="369332"/>
          </a:xfrm>
          <a:prstGeom prst="rect">
            <a:avLst/>
          </a:prstGeom>
          <a:noFill/>
        </p:spPr>
        <p:txBody>
          <a:bodyPr wrap="none" rtlCol="0">
            <a:spAutoFit/>
          </a:bodyPr>
          <a:lstStyle/>
          <a:p>
            <a:r>
              <a:rPr lang="pt-BR" noProof="0"/>
              <a:t>@bsbdata</a:t>
            </a:r>
          </a:p>
        </p:txBody>
      </p:sp>
      <p:sp>
        <p:nvSpPr>
          <p:cNvPr id="31" name="TextBox 30">
            <a:extLst>
              <a:ext uri="{FF2B5EF4-FFF2-40B4-BE49-F238E27FC236}">
                <a16:creationId xmlns:a16="http://schemas.microsoft.com/office/drawing/2014/main" id="{980BECEA-903C-FBC3-C653-F483AD66EC4A}"/>
              </a:ext>
            </a:extLst>
          </p:cNvPr>
          <p:cNvSpPr txBox="1"/>
          <p:nvPr/>
        </p:nvSpPr>
        <p:spPr>
          <a:xfrm>
            <a:off x="1396567" y="2233877"/>
            <a:ext cx="3690049" cy="369332"/>
          </a:xfrm>
          <a:prstGeom prst="rect">
            <a:avLst/>
          </a:prstGeom>
          <a:noFill/>
        </p:spPr>
        <p:txBody>
          <a:bodyPr wrap="none" rtlCol="0">
            <a:spAutoFit/>
          </a:bodyPr>
          <a:lstStyle/>
          <a:p>
            <a:pPr algn="ctr"/>
            <a:r>
              <a:rPr lang="pt-BR" noProof="0">
                <a:solidFill>
                  <a:schemeClr val="bg2">
                    <a:lumMod val="50000"/>
                  </a:schemeClr>
                </a:solidFill>
              </a:rPr>
              <a:t>Atualizações | Lista dos Encontros</a:t>
            </a:r>
          </a:p>
        </p:txBody>
      </p:sp>
    </p:spTree>
    <p:extLst>
      <p:ext uri="{BB962C8B-B14F-4D97-AF65-F5344CB8AC3E}">
        <p14:creationId xmlns:p14="http://schemas.microsoft.com/office/powerpoint/2010/main" val="400518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CC047-EF84-0832-A346-8D5EBEBFD5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5D4BA4-9A15-78F5-5004-6A6BD4E1AA9C}"/>
              </a:ext>
            </a:extLst>
          </p:cNvPr>
          <p:cNvSpPr>
            <a:spLocks noGrp="1"/>
          </p:cNvSpPr>
          <p:nvPr>
            <p:ph type="title"/>
          </p:nvPr>
        </p:nvSpPr>
        <p:spPr/>
        <p:txBody>
          <a:bodyPr>
            <a:normAutofit fontScale="90000"/>
          </a:bodyPr>
          <a:lstStyle/>
          <a:p>
            <a:r>
              <a:rPr lang="pt-BR" noProof="0"/>
              <a:t>Sidney Cirqueira</a:t>
            </a:r>
          </a:p>
        </p:txBody>
      </p:sp>
      <p:pic>
        <p:nvPicPr>
          <p:cNvPr id="13" name="Content Placeholder 12" descr="A person standing next to a colorful square sculpture&#10;&#10;AI-generated content may be incorrect.">
            <a:extLst>
              <a:ext uri="{FF2B5EF4-FFF2-40B4-BE49-F238E27FC236}">
                <a16:creationId xmlns:a16="http://schemas.microsoft.com/office/drawing/2014/main" id="{3F871891-80E9-66FC-3261-775C9DE41B3B}"/>
              </a:ext>
            </a:extLst>
          </p:cNvPr>
          <p:cNvPicPr>
            <a:picLocks noGrp="1" noChangeAspect="1"/>
          </p:cNvPicPr>
          <p:nvPr>
            <p:ph sz="quarter" idx="12"/>
          </p:nvPr>
        </p:nvPicPr>
        <p:blipFill>
          <a:blip r:embed="rId2"/>
          <a:stretch>
            <a:fillRect/>
          </a:stretch>
        </p:blipFill>
        <p:spPr>
          <a:xfrm>
            <a:off x="897008" y="1240571"/>
            <a:ext cx="3347848" cy="3441822"/>
          </a:xfrm>
          <a:prstGeom prst="rect">
            <a:avLst/>
          </a:prstGeom>
        </p:spPr>
      </p:pic>
      <p:sp>
        <p:nvSpPr>
          <p:cNvPr id="6" name="Text Placeholder 5">
            <a:extLst>
              <a:ext uri="{FF2B5EF4-FFF2-40B4-BE49-F238E27FC236}">
                <a16:creationId xmlns:a16="http://schemas.microsoft.com/office/drawing/2014/main" id="{CF68F002-D65B-3AB0-8424-062A635C75A2}"/>
              </a:ext>
            </a:extLst>
          </p:cNvPr>
          <p:cNvSpPr>
            <a:spLocks noGrp="1"/>
          </p:cNvSpPr>
          <p:nvPr>
            <p:ph type="body" sz="quarter" idx="15"/>
          </p:nvPr>
        </p:nvSpPr>
        <p:spPr>
          <a:xfrm>
            <a:off x="226451" y="4892608"/>
            <a:ext cx="547443" cy="615829"/>
          </a:xfrm>
        </p:spPr>
        <p:txBody>
          <a:bodyPr/>
          <a:lstStyle/>
          <a:p>
            <a:endParaRPr lang="pt-BR" noProof="0"/>
          </a:p>
        </p:txBody>
      </p:sp>
      <p:sp>
        <p:nvSpPr>
          <p:cNvPr id="8" name="Text Placeholder 7">
            <a:extLst>
              <a:ext uri="{FF2B5EF4-FFF2-40B4-BE49-F238E27FC236}">
                <a16:creationId xmlns:a16="http://schemas.microsoft.com/office/drawing/2014/main" id="{6934612B-B3CD-B5E0-B3D8-FB38538206FC}"/>
              </a:ext>
            </a:extLst>
          </p:cNvPr>
          <p:cNvSpPr>
            <a:spLocks noGrp="1"/>
          </p:cNvSpPr>
          <p:nvPr>
            <p:ph type="body" sz="quarter" idx="17"/>
          </p:nvPr>
        </p:nvSpPr>
        <p:spPr>
          <a:xfrm>
            <a:off x="2684846" y="4990300"/>
            <a:ext cx="576751" cy="518137"/>
          </a:xfrm>
        </p:spPr>
        <p:txBody>
          <a:bodyPr/>
          <a:lstStyle/>
          <a:p>
            <a:endParaRPr lang="pt-BR" noProof="0"/>
          </a:p>
        </p:txBody>
      </p:sp>
      <p:sp>
        <p:nvSpPr>
          <p:cNvPr id="10" name="Text Placeholder 9">
            <a:extLst>
              <a:ext uri="{FF2B5EF4-FFF2-40B4-BE49-F238E27FC236}">
                <a16:creationId xmlns:a16="http://schemas.microsoft.com/office/drawing/2014/main" id="{07A22693-D62D-8D1E-0BDD-701CDDE1D2C2}"/>
              </a:ext>
            </a:extLst>
          </p:cNvPr>
          <p:cNvSpPr>
            <a:spLocks noGrp="1"/>
          </p:cNvSpPr>
          <p:nvPr>
            <p:ph type="body" sz="quarter" idx="20"/>
          </p:nvPr>
        </p:nvSpPr>
        <p:spPr>
          <a:xfrm>
            <a:off x="774593" y="4923932"/>
            <a:ext cx="1909171" cy="684213"/>
          </a:xfrm>
        </p:spPr>
        <p:txBody>
          <a:bodyPr/>
          <a:lstStyle/>
          <a:p>
            <a:r>
              <a:rPr lang="pt-BR"/>
              <a:t>@sidney_cirqueira</a:t>
            </a:r>
            <a:endParaRPr lang="pt-BR" noProof="0"/>
          </a:p>
        </p:txBody>
      </p:sp>
      <p:sp>
        <p:nvSpPr>
          <p:cNvPr id="12" name="Text Placeholder 11">
            <a:extLst>
              <a:ext uri="{FF2B5EF4-FFF2-40B4-BE49-F238E27FC236}">
                <a16:creationId xmlns:a16="http://schemas.microsoft.com/office/drawing/2014/main" id="{FF9E2729-560B-DF6A-0D23-CAB20D99ABFB}"/>
              </a:ext>
            </a:extLst>
          </p:cNvPr>
          <p:cNvSpPr>
            <a:spLocks noGrp="1"/>
          </p:cNvSpPr>
          <p:nvPr>
            <p:ph type="body" sz="quarter" idx="22"/>
          </p:nvPr>
        </p:nvSpPr>
        <p:spPr>
          <a:xfrm>
            <a:off x="3257218" y="4923932"/>
            <a:ext cx="2563709" cy="684213"/>
          </a:xfrm>
        </p:spPr>
        <p:txBody>
          <a:bodyPr>
            <a:normAutofit/>
          </a:bodyPr>
          <a:lstStyle/>
          <a:p>
            <a:r>
              <a:rPr lang="pt-BR" err="1">
                <a:ea typeface="+mn-lt"/>
                <a:cs typeface="+mn-lt"/>
              </a:rPr>
              <a:t>sidneyoliveiracirqueira</a:t>
            </a:r>
            <a:endParaRPr lang="en-US" err="1"/>
          </a:p>
        </p:txBody>
      </p:sp>
      <p:pic>
        <p:nvPicPr>
          <p:cNvPr id="16" name="Picture 15" descr="A close-up of a logo&#10;&#10;AI-generated content may be incorrect.">
            <a:extLst>
              <a:ext uri="{FF2B5EF4-FFF2-40B4-BE49-F238E27FC236}">
                <a16:creationId xmlns:a16="http://schemas.microsoft.com/office/drawing/2014/main" id="{12340DB9-6F45-D55B-0C53-D94DC1376324}"/>
              </a:ext>
            </a:extLst>
          </p:cNvPr>
          <p:cNvPicPr>
            <a:picLocks noChangeAspect="1"/>
          </p:cNvPicPr>
          <p:nvPr/>
        </p:nvPicPr>
        <p:blipFill>
          <a:blip r:embed="rId3"/>
          <a:stretch>
            <a:fillRect/>
          </a:stretch>
        </p:blipFill>
        <p:spPr>
          <a:xfrm>
            <a:off x="519528" y="5609689"/>
            <a:ext cx="11420596" cy="1008515"/>
          </a:xfrm>
          <a:prstGeom prst="rect">
            <a:avLst/>
          </a:prstGeom>
        </p:spPr>
      </p:pic>
      <p:pic>
        <p:nvPicPr>
          <p:cNvPr id="20" name="Online Image Placeholder 19" descr="A qr code with black dots&#10;&#10;AI-generated content may be incorrect.">
            <a:extLst>
              <a:ext uri="{FF2B5EF4-FFF2-40B4-BE49-F238E27FC236}">
                <a16:creationId xmlns:a16="http://schemas.microsoft.com/office/drawing/2014/main" id="{466E4C02-73A1-A067-F4FC-87A7C728D1EA}"/>
              </a:ext>
            </a:extLst>
          </p:cNvPr>
          <p:cNvPicPr>
            <a:picLocks noGrp="1" noChangeAspect="1"/>
          </p:cNvPicPr>
          <p:nvPr>
            <p:ph type="clipArt" sz="quarter" idx="13"/>
          </p:nvPr>
        </p:nvPicPr>
        <p:blipFill>
          <a:blip r:embed="rId4"/>
          <a:stretch>
            <a:fillRect/>
          </a:stretch>
        </p:blipFill>
        <p:spPr>
          <a:xfrm>
            <a:off x="6942922" y="3095940"/>
            <a:ext cx="2296135" cy="2257058"/>
          </a:xfrm>
          <a:prstGeom prst="rect">
            <a:avLst/>
          </a:prstGeom>
        </p:spPr>
      </p:pic>
      <p:sp>
        <p:nvSpPr>
          <p:cNvPr id="19" name="TextBox 18">
            <a:extLst>
              <a:ext uri="{FF2B5EF4-FFF2-40B4-BE49-F238E27FC236}">
                <a16:creationId xmlns:a16="http://schemas.microsoft.com/office/drawing/2014/main" id="{2FCC6A6D-89D1-194E-04E6-571D434EAA80}"/>
              </a:ext>
            </a:extLst>
          </p:cNvPr>
          <p:cNvSpPr txBox="1"/>
          <p:nvPr/>
        </p:nvSpPr>
        <p:spPr>
          <a:xfrm>
            <a:off x="5060462" y="1123461"/>
            <a:ext cx="6486079"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mn-ea"/>
              </a:rPr>
              <a:t>☁️ </a:t>
            </a:r>
            <a:r>
              <a:rPr lang="en-US" sz="2400" dirty="0">
                <a:latin typeface="Blauer"/>
              </a:rPr>
              <a:t>Sr. Cloud &amp; AI Solution Architect </a:t>
            </a:r>
            <a:r>
              <a:rPr lang="en-US" sz="2400" dirty="0" err="1">
                <a:latin typeface="Blauer"/>
              </a:rPr>
              <a:t>na</a:t>
            </a:r>
            <a:r>
              <a:rPr lang="en-US" sz="2400" dirty="0">
                <a:latin typeface="Blauer"/>
              </a:rPr>
              <a:t> </a:t>
            </a:r>
            <a:r>
              <a:rPr lang="en-US" sz="2400" b="1" dirty="0">
                <a:latin typeface="Blauer"/>
              </a:rPr>
              <a:t>Microsoft</a:t>
            </a:r>
          </a:p>
          <a:p>
            <a:pPr marL="0" algn="l" rtl="0"/>
            <a:r>
              <a:rPr lang="en-US" sz="2400" kern="1200" dirty="0">
                <a:latin typeface="+mn-ea"/>
                <a:ea typeface="+mn-ea"/>
                <a:cs typeface="+mn-cs"/>
              </a:rPr>
              <a:t>📊 </a:t>
            </a:r>
            <a:r>
              <a:rPr lang="en-US" sz="2400" b="1" kern="1200" dirty="0">
                <a:latin typeface="+mn-ea"/>
                <a:ea typeface="+mn-ea"/>
                <a:cs typeface="+mn-cs"/>
              </a:rPr>
              <a:t>+</a:t>
            </a:r>
            <a:r>
              <a:rPr lang="en-US" sz="2200" b="1" kern="1200" dirty="0">
                <a:latin typeface="Blauer"/>
                <a:ea typeface="+mn-ea"/>
                <a:cs typeface="+mn-cs"/>
              </a:rPr>
              <a:t>13 anos</a:t>
            </a:r>
            <a:r>
              <a:rPr lang="en-US" sz="2200" kern="1200" dirty="0">
                <a:latin typeface="Blauer"/>
                <a:ea typeface="+mn-ea"/>
                <a:cs typeface="+mn-cs"/>
              </a:rPr>
              <a:t> trabalhando com Dados e Analytics</a:t>
            </a:r>
          </a:p>
          <a:p>
            <a:pPr marL="0" algn="l" rtl="0"/>
            <a:r>
              <a:rPr lang="en-US" sz="2400" kern="1200" dirty="0">
                <a:latin typeface="+mn-ea"/>
                <a:ea typeface="+mn-ea"/>
                <a:cs typeface="+mn-cs"/>
              </a:rPr>
              <a:t>      </a:t>
            </a:r>
            <a:r>
              <a:rPr lang="en-US" sz="2200" kern="1200" dirty="0">
                <a:latin typeface="Blauer"/>
                <a:ea typeface="+mn-ea"/>
                <a:cs typeface="+mn-cs"/>
              </a:rPr>
              <a:t>2,5 no time de </a:t>
            </a:r>
            <a:r>
              <a:rPr lang="en-US" sz="2200" kern="1200" dirty="0" err="1">
                <a:latin typeface="Blauer"/>
                <a:ea typeface="+mn-ea"/>
                <a:cs typeface="+mn-cs"/>
              </a:rPr>
              <a:t>Suporte</a:t>
            </a:r>
            <a:r>
              <a:rPr lang="en-US" sz="2200" kern="1200" dirty="0">
                <a:latin typeface="Blauer"/>
                <a:ea typeface="+mn-ea"/>
                <a:cs typeface="+mn-cs"/>
              </a:rPr>
              <a:t> Global do Microsoft Fabric</a:t>
            </a:r>
            <a:endParaRPr lang="en-US" sz="2200" kern="1200" dirty="0">
              <a:latin typeface="Blauer"/>
            </a:endParaRPr>
          </a:p>
          <a:p>
            <a:r>
              <a:rPr lang="en-US" sz="2400" dirty="0">
                <a:solidFill>
                  <a:schemeClr val="bg1"/>
                </a:solidFill>
                <a:latin typeface="Blauer"/>
              </a:rPr>
              <a:t>🥷 </a:t>
            </a:r>
            <a:r>
              <a:rPr lang="en-US" sz="2200" b="1" dirty="0">
                <a:latin typeface="Blauer"/>
              </a:rPr>
              <a:t>Fabric</a:t>
            </a:r>
            <a:r>
              <a:rPr lang="en-US" sz="2200" b="1" kern="1200" dirty="0">
                <a:latin typeface="Blauer"/>
                <a:ea typeface="+mn-ea"/>
                <a:cs typeface="+mn-cs"/>
              </a:rPr>
              <a:t> Data Insider</a:t>
            </a:r>
            <a:r>
              <a:rPr lang="en-US" sz="2200" b="1" dirty="0">
                <a:latin typeface="Blauer"/>
              </a:rPr>
              <a:t> </a:t>
            </a:r>
            <a:endParaRPr lang="en-US" sz="2400" b="1" dirty="0"/>
          </a:p>
          <a:p>
            <a:pPr marL="0" algn="l" rtl="0"/>
            <a:r>
              <a:rPr lang="en-US" sz="2400" kern="1200" dirty="0">
                <a:latin typeface="+mn-ea"/>
                <a:ea typeface="+mn-ea"/>
                <a:cs typeface="+mn-cs"/>
              </a:rPr>
              <a:t>👨‍🏫 </a:t>
            </a:r>
            <a:r>
              <a:rPr lang="en-US" sz="2200" b="1" kern="1200" dirty="0" err="1">
                <a:latin typeface="Blauer"/>
                <a:ea typeface="+mn-ea"/>
                <a:cs typeface="+mn-cs"/>
              </a:rPr>
              <a:t>Palestrante</a:t>
            </a:r>
            <a:r>
              <a:rPr lang="en-US" sz="2200" kern="1200" dirty="0">
                <a:latin typeface="Blauer"/>
                <a:ea typeface="+mn-ea"/>
                <a:cs typeface="+mn-cs"/>
              </a:rPr>
              <a:t> </a:t>
            </a:r>
            <a:r>
              <a:rPr lang="en-US" sz="2200" kern="1200" dirty="0" err="1">
                <a:latin typeface="Blauer"/>
                <a:ea typeface="+mn-ea"/>
                <a:cs typeface="+mn-cs"/>
              </a:rPr>
              <a:t>na</a:t>
            </a:r>
            <a:r>
              <a:rPr lang="en-US" sz="2200" kern="1200" dirty="0">
                <a:latin typeface="Blauer"/>
                <a:ea typeface="+mn-ea"/>
                <a:cs typeface="+mn-cs"/>
              </a:rPr>
              <a:t> comunidade </a:t>
            </a:r>
            <a:r>
              <a:rPr lang="en-US" sz="2200" kern="1200" dirty="0" err="1">
                <a:latin typeface="Blauer"/>
                <a:ea typeface="+mn-ea"/>
                <a:cs typeface="+mn-cs"/>
              </a:rPr>
              <a:t>técnica</a:t>
            </a:r>
            <a:r>
              <a:rPr lang="en-US" sz="2200" kern="1200" dirty="0">
                <a:latin typeface="Blauer"/>
                <a:ea typeface="+mn-ea"/>
                <a:cs typeface="+mn-cs"/>
              </a:rPr>
              <a:t> Microsoft  </a:t>
            </a:r>
            <a:endParaRPr lang="en-US" sz="2200" kern="1200" dirty="0">
              <a:latin typeface="Blauer"/>
            </a:endParaRPr>
          </a:p>
          <a:p>
            <a:pPr marL="0" algn="l" rtl="0"/>
            <a:endParaRPr lang="en-US" sz="2200" kern="1200" dirty="0">
              <a:latin typeface="Blauer"/>
            </a:endParaRPr>
          </a:p>
          <a:p>
            <a:pPr marL="0" algn="l" rtl="0"/>
            <a:endParaRPr lang="en-US" sz="2200" kern="1200" dirty="0">
              <a:latin typeface="Blauer"/>
            </a:endParaRPr>
          </a:p>
          <a:p>
            <a:pPr algn="ctr"/>
            <a:endParaRPr lang="en-US" dirty="0"/>
          </a:p>
        </p:txBody>
      </p:sp>
      <p:pic>
        <p:nvPicPr>
          <p:cNvPr id="5" name="Picture 4" descr="A logo of a company&#10;&#10;AI-generated content may be incorrect.">
            <a:extLst>
              <a:ext uri="{FF2B5EF4-FFF2-40B4-BE49-F238E27FC236}">
                <a16:creationId xmlns:a16="http://schemas.microsoft.com/office/drawing/2014/main" id="{DCE8985C-50F9-2B1B-AA3A-CB6561380C87}"/>
              </a:ext>
              <a:ext uri="{C183D7F6-B498-43B3-948B-1728B52AA6E4}">
                <adec:decorative xmlns:adec="http://schemas.microsoft.com/office/drawing/2017/decorative" val="0"/>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244618" y="2014632"/>
            <a:ext cx="291238" cy="305888"/>
          </a:xfrm>
          <a:prstGeom prst="rect">
            <a:avLst/>
          </a:prstGeom>
          <a:effectLst/>
        </p:spPr>
      </p:pic>
    </p:spTree>
    <p:extLst>
      <p:ext uri="{BB962C8B-B14F-4D97-AF65-F5344CB8AC3E}">
        <p14:creationId xmlns:p14="http://schemas.microsoft.com/office/powerpoint/2010/main" val="4041211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F274C-04A5-C514-3383-43CDEA20CEF1}"/>
              </a:ext>
            </a:extLst>
          </p:cNvPr>
          <p:cNvSpPr>
            <a:spLocks noGrp="1"/>
          </p:cNvSpPr>
          <p:nvPr>
            <p:ph type="title"/>
          </p:nvPr>
        </p:nvSpPr>
        <p:spPr/>
        <p:txBody>
          <a:bodyPr>
            <a:normAutofit fontScale="90000"/>
          </a:bodyPr>
          <a:lstStyle/>
          <a:p>
            <a:endParaRPr lang="en-US"/>
          </a:p>
        </p:txBody>
      </p:sp>
      <p:pic>
        <p:nvPicPr>
          <p:cNvPr id="5" name="Content Placeholder 4">
            <a:extLst>
              <a:ext uri="{FF2B5EF4-FFF2-40B4-BE49-F238E27FC236}">
                <a16:creationId xmlns:a16="http://schemas.microsoft.com/office/drawing/2014/main" id="{36C68E28-9B10-29DD-D888-86B092D4B75C}"/>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1826908" y="1435100"/>
            <a:ext cx="8542946" cy="4833938"/>
          </a:xfrm>
          <a:prstGeom prst="rect">
            <a:avLst/>
          </a:prstGeom>
        </p:spPr>
      </p:pic>
    </p:spTree>
    <p:extLst>
      <p:ext uri="{BB962C8B-B14F-4D97-AF65-F5344CB8AC3E}">
        <p14:creationId xmlns:p14="http://schemas.microsoft.com/office/powerpoint/2010/main" val="76125165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oogle Shape;488;p87">
            <a:extLst>
              <a:ext uri="{FF2B5EF4-FFF2-40B4-BE49-F238E27FC236}">
                <a16:creationId xmlns:a16="http://schemas.microsoft.com/office/drawing/2014/main" id="{DDA7E6C6-EE0D-B7AA-AE64-CD032BD6D09E}"/>
              </a:ext>
              <a:ext uri="{C183D7F6-B498-43B3-948B-1728B52AA6E4}">
                <adec:decorative xmlns:adec="http://schemas.microsoft.com/office/drawing/2017/decorative" val="1"/>
              </a:ext>
            </a:extLst>
          </p:cNvPr>
          <p:cNvGrpSpPr/>
          <p:nvPr/>
        </p:nvGrpSpPr>
        <p:grpSpPr>
          <a:xfrm>
            <a:off x="1524001" y="2560179"/>
            <a:ext cx="9144001" cy="1005900"/>
            <a:chOff x="152399" y="1746521"/>
            <a:chExt cx="9144001" cy="1005900"/>
          </a:xfrm>
          <a:solidFill>
            <a:schemeClr val="accent6"/>
          </a:solidFill>
        </p:grpSpPr>
        <p:sp>
          <p:nvSpPr>
            <p:cNvPr id="7" name="Google Shape;489;p87">
              <a:extLst>
                <a:ext uri="{FF2B5EF4-FFF2-40B4-BE49-F238E27FC236}">
                  <a16:creationId xmlns:a16="http://schemas.microsoft.com/office/drawing/2014/main" id="{0583012E-5F60-525B-BC8C-373C71D9B113}"/>
                </a:ext>
              </a:extLst>
            </p:cNvPr>
            <p:cNvSpPr txBox="1"/>
            <p:nvPr/>
          </p:nvSpPr>
          <p:spPr>
            <a:xfrm>
              <a:off x="152400" y="1746521"/>
              <a:ext cx="9144000" cy="1005900"/>
            </a:xfrm>
            <a:prstGeom prst="rect">
              <a:avLst/>
            </a:prstGeom>
            <a:grpFill/>
            <a:ln>
              <a:noFill/>
            </a:ln>
          </p:spPr>
          <p:txBody>
            <a:bodyPr spcFirstLastPara="1" wrap="square" lIns="365751" tIns="45700" rIns="365751"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914377">
                <a:lnSpc>
                  <a:spcPct val="90000"/>
                </a:lnSpc>
                <a:spcBef>
                  <a:spcPts val="600"/>
                </a:spcBef>
                <a:buSzPts val="2400"/>
              </a:pPr>
              <a:endParaRPr sz="2200">
                <a:latin typeface="Source Sans Pro SemiBold"/>
                <a:ea typeface="Source Sans Pro SemiBold"/>
                <a:cs typeface="Source Sans Pro SemiBold"/>
                <a:sym typeface="Source Sans Pro SemiBold"/>
              </a:endParaRPr>
            </a:p>
          </p:txBody>
        </p:sp>
        <p:sp>
          <p:nvSpPr>
            <p:cNvPr id="8" name="Google Shape;490;p87">
              <a:extLst>
                <a:ext uri="{FF2B5EF4-FFF2-40B4-BE49-F238E27FC236}">
                  <a16:creationId xmlns:a16="http://schemas.microsoft.com/office/drawing/2014/main" id="{0A3D9C82-D04F-1D43-E66D-FF366348709F}"/>
                </a:ext>
                <a:ext uri="{C183D7F6-B498-43B3-948B-1728B52AA6E4}">
                  <adec:decorative xmlns:adec="http://schemas.microsoft.com/office/drawing/2017/decorative" val="1"/>
                </a:ext>
              </a:extLst>
            </p:cNvPr>
            <p:cNvSpPr txBox="1"/>
            <p:nvPr/>
          </p:nvSpPr>
          <p:spPr>
            <a:xfrm>
              <a:off x="152399" y="1775891"/>
              <a:ext cx="9144000" cy="947100"/>
            </a:xfrm>
            <a:prstGeom prst="rect">
              <a:avLst/>
            </a:prstGeom>
            <a:grpFill/>
            <a:ln>
              <a:noFill/>
            </a:ln>
          </p:spPr>
          <p:txBody>
            <a:bodyPr spcFirstLastPara="1" wrap="square" lIns="365751" tIns="45700" rIns="365751"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914377">
                <a:lnSpc>
                  <a:spcPct val="90000"/>
                </a:lnSpc>
                <a:spcBef>
                  <a:spcPts val="600"/>
                </a:spcBef>
                <a:buSzPts val="2400"/>
              </a:pPr>
              <a:r>
                <a:rPr lang="en" sz="2200" dirty="0">
                  <a:solidFill>
                    <a:srgbClr val="FFFFFF"/>
                  </a:solidFill>
                  <a:latin typeface="Source Sans Pro SemiBold"/>
                  <a:ea typeface="Source Sans Pro SemiBold"/>
                  <a:cs typeface="Source Sans Pro SemiBold"/>
                  <a:sym typeface="Source Sans Pro SemiBold"/>
                </a:rPr>
                <a:t>Unified data analytics platform for accelerating innovation across </a:t>
              </a:r>
              <a:br>
                <a:rPr lang="en" sz="2200" dirty="0">
                  <a:solidFill>
                    <a:srgbClr val="FFFFFF"/>
                  </a:solidFill>
                  <a:latin typeface="Source Sans Pro SemiBold"/>
                  <a:ea typeface="Source Sans Pro SemiBold"/>
                  <a:cs typeface="Source Sans Pro SemiBold"/>
                  <a:sym typeface="Source Sans Pro SemiBold"/>
                </a:rPr>
              </a:br>
              <a:r>
                <a:rPr lang="en" sz="2200" dirty="0">
                  <a:solidFill>
                    <a:srgbClr val="FFFFFF"/>
                  </a:solidFill>
                  <a:latin typeface="Source Sans Pro SemiBold"/>
                  <a:ea typeface="Source Sans Pro SemiBold"/>
                  <a:cs typeface="Source Sans Pro SemiBold"/>
                  <a:sym typeface="Source Sans Pro SemiBold"/>
                </a:rPr>
                <a:t>data science, data engineering, and business analytics</a:t>
              </a:r>
              <a:endParaRPr sz="2200" dirty="0">
                <a:solidFill>
                  <a:srgbClr val="FFFFFF"/>
                </a:solidFill>
                <a:latin typeface="Source Sans Pro SemiBold"/>
                <a:ea typeface="Source Sans Pro SemiBold"/>
                <a:cs typeface="Source Sans Pro SemiBold"/>
                <a:sym typeface="Source Sans Pro SemiBold"/>
              </a:endParaRPr>
            </a:p>
          </p:txBody>
        </p:sp>
      </p:grpSp>
      <p:sp>
        <p:nvSpPr>
          <p:cNvPr id="9" name="Google Shape;491;p87">
            <a:extLst>
              <a:ext uri="{FF2B5EF4-FFF2-40B4-BE49-F238E27FC236}">
                <a16:creationId xmlns:a16="http://schemas.microsoft.com/office/drawing/2014/main" id="{6DF29F4D-59B1-07CA-6660-8F3041912560}"/>
              </a:ext>
            </a:extLst>
          </p:cNvPr>
          <p:cNvSpPr/>
          <p:nvPr/>
        </p:nvSpPr>
        <p:spPr>
          <a:xfrm>
            <a:off x="1895477" y="4340943"/>
            <a:ext cx="8400900" cy="3417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914377">
              <a:lnSpc>
                <a:spcPct val="90000"/>
              </a:lnSpc>
              <a:buClr>
                <a:srgbClr val="FFFFFF"/>
              </a:buClr>
              <a:buSzPts val="1800"/>
            </a:pPr>
            <a:r>
              <a:rPr lang="en" sz="1800">
                <a:latin typeface="Source Sans Pro"/>
                <a:ea typeface="Source Sans Pro"/>
                <a:cs typeface="Source Sans Pro"/>
                <a:sym typeface="Source Sans Pro"/>
              </a:rPr>
              <a:t>Original creators of popular data and machine learning open source projects </a:t>
            </a:r>
            <a:endParaRPr/>
          </a:p>
        </p:txBody>
      </p:sp>
      <p:sp>
        <p:nvSpPr>
          <p:cNvPr id="10" name="Google Shape;492;p87">
            <a:extLst>
              <a:ext uri="{FF2B5EF4-FFF2-40B4-BE49-F238E27FC236}">
                <a16:creationId xmlns:a16="http://schemas.microsoft.com/office/drawing/2014/main" id="{62E09F54-415A-7627-F954-47E203E90154}"/>
              </a:ext>
            </a:extLst>
          </p:cNvPr>
          <p:cNvSpPr/>
          <p:nvPr/>
        </p:nvSpPr>
        <p:spPr>
          <a:xfrm>
            <a:off x="1895477" y="3923574"/>
            <a:ext cx="8400900" cy="3417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914377">
              <a:lnSpc>
                <a:spcPct val="90000"/>
              </a:lnSpc>
              <a:buSzPts val="1800"/>
            </a:pPr>
            <a:r>
              <a:rPr lang="en" sz="1800" dirty="0">
                <a:latin typeface="Source Sans Pro"/>
                <a:ea typeface="Source Sans Pro"/>
                <a:cs typeface="Source Sans Pro"/>
                <a:sym typeface="Source Sans Pro"/>
              </a:rPr>
              <a:t>Global company with 5,000 customers and 450+ partners </a:t>
            </a:r>
            <a:endParaRPr dirty="0"/>
          </a:p>
        </p:txBody>
      </p:sp>
      <p:pic>
        <p:nvPicPr>
          <p:cNvPr id="11" name="Google Shape;493;p87" descr="Apaches Sparks">
            <a:extLst>
              <a:ext uri="{FF2B5EF4-FFF2-40B4-BE49-F238E27FC236}">
                <a16:creationId xmlns:a16="http://schemas.microsoft.com/office/drawing/2014/main" id="{F589A954-7DD9-91CF-5449-E6B0E74A2678}"/>
              </a:ext>
            </a:extLst>
          </p:cNvPr>
          <p:cNvPicPr preferRelativeResize="0"/>
          <p:nvPr/>
        </p:nvPicPr>
        <p:blipFill rotWithShape="1">
          <a:blip r:embed="rId3">
            <a:alphaModFix/>
          </a:blip>
          <a:srcRect/>
          <a:stretch/>
        </p:blipFill>
        <p:spPr>
          <a:xfrm>
            <a:off x="2361351" y="5037931"/>
            <a:ext cx="1115367" cy="592564"/>
          </a:xfrm>
          <a:prstGeom prst="rect">
            <a:avLst/>
          </a:prstGeom>
          <a:noFill/>
          <a:ln>
            <a:noFill/>
          </a:ln>
        </p:spPr>
      </p:pic>
      <p:pic>
        <p:nvPicPr>
          <p:cNvPr id="12" name="Google Shape;495;p87" descr="Delta Lake">
            <a:extLst>
              <a:ext uri="{FF2B5EF4-FFF2-40B4-BE49-F238E27FC236}">
                <a16:creationId xmlns:a16="http://schemas.microsoft.com/office/drawing/2014/main" id="{31E258E6-AB34-0FDC-7C8F-EC84F49D8D6C}"/>
              </a:ext>
            </a:extLst>
          </p:cNvPr>
          <p:cNvPicPr preferRelativeResize="0"/>
          <p:nvPr/>
        </p:nvPicPr>
        <p:blipFill rotWithShape="1">
          <a:blip r:embed="rId4">
            <a:alphaModFix/>
          </a:blip>
          <a:srcRect/>
          <a:stretch/>
        </p:blipFill>
        <p:spPr>
          <a:xfrm>
            <a:off x="5538245" y="4935293"/>
            <a:ext cx="1115367" cy="871803"/>
          </a:xfrm>
          <a:prstGeom prst="rect">
            <a:avLst/>
          </a:prstGeom>
          <a:noFill/>
          <a:ln>
            <a:noFill/>
          </a:ln>
        </p:spPr>
      </p:pic>
      <p:pic>
        <p:nvPicPr>
          <p:cNvPr id="13" name="Google Shape;496;p87" descr="ML flow logo">
            <a:extLst>
              <a:ext uri="{FF2B5EF4-FFF2-40B4-BE49-F238E27FC236}">
                <a16:creationId xmlns:a16="http://schemas.microsoft.com/office/drawing/2014/main" id="{8C3237C2-1032-7747-1345-6B4ECAE3E6F1}"/>
              </a:ext>
            </a:extLst>
          </p:cNvPr>
          <p:cNvPicPr preferRelativeResize="0"/>
          <p:nvPr/>
        </p:nvPicPr>
        <p:blipFill>
          <a:blip r:embed="rId5">
            <a:alphaModFix/>
          </a:blip>
          <a:stretch>
            <a:fillRect/>
          </a:stretch>
        </p:blipFill>
        <p:spPr>
          <a:xfrm>
            <a:off x="8308816" y="5081332"/>
            <a:ext cx="1531643" cy="557483"/>
          </a:xfrm>
          <a:prstGeom prst="rect">
            <a:avLst/>
          </a:prstGeom>
          <a:noFill/>
          <a:ln>
            <a:noFill/>
          </a:ln>
        </p:spPr>
      </p:pic>
      <p:grpSp>
        <p:nvGrpSpPr>
          <p:cNvPr id="14" name="Google Shape;497;p87" descr="Delta Lake logo">
            <a:extLst>
              <a:ext uri="{FF2B5EF4-FFF2-40B4-BE49-F238E27FC236}">
                <a16:creationId xmlns:a16="http://schemas.microsoft.com/office/drawing/2014/main" id="{6B0D8703-C322-B8E4-74A7-5B947BD4BFB9}"/>
              </a:ext>
            </a:extLst>
          </p:cNvPr>
          <p:cNvGrpSpPr/>
          <p:nvPr/>
        </p:nvGrpSpPr>
        <p:grpSpPr>
          <a:xfrm>
            <a:off x="4339031" y="5136307"/>
            <a:ext cx="3486680" cy="447600"/>
            <a:chOff x="2815031" y="4017849"/>
            <a:chExt cx="3486680" cy="447600"/>
          </a:xfrm>
        </p:grpSpPr>
        <p:cxnSp>
          <p:nvCxnSpPr>
            <p:cNvPr id="15" name="Google Shape;498;p87">
              <a:extLst>
                <a:ext uri="{FF2B5EF4-FFF2-40B4-BE49-F238E27FC236}">
                  <a16:creationId xmlns:a16="http://schemas.microsoft.com/office/drawing/2014/main" id="{F55A1335-F7C4-CFDB-C84A-60F867CB1C99}"/>
                </a:ext>
              </a:extLst>
            </p:cNvPr>
            <p:cNvCxnSpPr/>
            <p:nvPr/>
          </p:nvCxnSpPr>
          <p:spPr>
            <a:xfrm rot="10800000">
              <a:off x="2815031" y="4017849"/>
              <a:ext cx="0" cy="447600"/>
            </a:xfrm>
            <a:prstGeom prst="straightConnector1">
              <a:avLst/>
            </a:prstGeom>
            <a:noFill/>
            <a:ln w="12700" cap="flat" cmpd="sng">
              <a:solidFill>
                <a:schemeClr val="dk1"/>
              </a:solidFill>
              <a:prstDash val="solid"/>
              <a:round/>
              <a:headEnd type="none" w="sm" len="sm"/>
              <a:tailEnd type="none" w="sm" len="sm"/>
            </a:ln>
          </p:spPr>
        </p:cxnSp>
        <p:cxnSp>
          <p:nvCxnSpPr>
            <p:cNvPr id="16" name="Google Shape;499;p87">
              <a:extLst>
                <a:ext uri="{FF2B5EF4-FFF2-40B4-BE49-F238E27FC236}">
                  <a16:creationId xmlns:a16="http://schemas.microsoft.com/office/drawing/2014/main" id="{410980B1-15D1-4F9D-4ED9-AFA34DDD6072}"/>
                </a:ext>
              </a:extLst>
            </p:cNvPr>
            <p:cNvCxnSpPr/>
            <p:nvPr/>
          </p:nvCxnSpPr>
          <p:spPr>
            <a:xfrm rot="10800000">
              <a:off x="6301711" y="4017849"/>
              <a:ext cx="0" cy="447600"/>
            </a:xfrm>
            <a:prstGeom prst="straightConnector1">
              <a:avLst/>
            </a:prstGeom>
            <a:noFill/>
            <a:ln w="12700" cap="flat" cmpd="sng">
              <a:solidFill>
                <a:schemeClr val="dk1"/>
              </a:solidFill>
              <a:prstDash val="solid"/>
              <a:round/>
              <a:headEnd type="none" w="sm" len="sm"/>
              <a:tailEnd type="none" w="sm" len="sm"/>
            </a:ln>
          </p:spPr>
        </p:cxnSp>
      </p:grpSp>
      <p:pic>
        <p:nvPicPr>
          <p:cNvPr id="17" name="Google Shape;501;p87" descr="Databricks logo">
            <a:extLst>
              <a:ext uri="{FF2B5EF4-FFF2-40B4-BE49-F238E27FC236}">
                <a16:creationId xmlns:a16="http://schemas.microsoft.com/office/drawing/2014/main" id="{DE95687B-3A87-11CE-1DA3-9DA59A71DD7D}"/>
              </a:ext>
            </a:extLst>
          </p:cNvPr>
          <p:cNvPicPr preferRelativeResize="0"/>
          <p:nvPr/>
        </p:nvPicPr>
        <p:blipFill>
          <a:blip r:embed="rId6">
            <a:alphaModFix/>
          </a:blip>
          <a:stretch>
            <a:fillRect/>
          </a:stretch>
        </p:blipFill>
        <p:spPr>
          <a:xfrm>
            <a:off x="3917168" y="1672335"/>
            <a:ext cx="4357664" cy="667671"/>
          </a:xfrm>
          <a:prstGeom prst="rect">
            <a:avLst/>
          </a:prstGeom>
          <a:noFill/>
          <a:ln>
            <a:noFill/>
          </a:ln>
        </p:spPr>
      </p:pic>
      <p:sp>
        <p:nvSpPr>
          <p:cNvPr id="3" name="Content Placeholder 2">
            <a:extLst>
              <a:ext uri="{FF2B5EF4-FFF2-40B4-BE49-F238E27FC236}">
                <a16:creationId xmlns:a16="http://schemas.microsoft.com/office/drawing/2014/main" id="{2F86013A-0812-D96C-931F-120B307944C2}"/>
              </a:ext>
            </a:extLst>
          </p:cNvPr>
          <p:cNvSpPr>
            <a:spLocks noGrp="1"/>
          </p:cNvSpPr>
          <p:nvPr>
            <p:ph sz="quarter" idx="10"/>
          </p:nvPr>
        </p:nvSpPr>
        <p:spPr/>
        <p:txBody>
          <a:bodyPr/>
          <a:lstStyle/>
          <a:p>
            <a:endParaRPr lang="en-US"/>
          </a:p>
        </p:txBody>
      </p:sp>
    </p:spTree>
    <p:extLst>
      <p:ext uri="{BB962C8B-B14F-4D97-AF65-F5344CB8AC3E}">
        <p14:creationId xmlns:p14="http://schemas.microsoft.com/office/powerpoint/2010/main" val="309426364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55B86-FC3D-E7C8-17B8-CDFA5CB15B7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619753A-6E53-4929-F460-BB6DD7A380B5}"/>
              </a:ext>
            </a:extLst>
          </p:cNvPr>
          <p:cNvPicPr>
            <a:picLocks noChangeAspect="1"/>
          </p:cNvPicPr>
          <p:nvPr/>
        </p:nvPicPr>
        <p:blipFill>
          <a:blip r:embed="rId3"/>
          <a:stretch>
            <a:fillRect/>
          </a:stretch>
        </p:blipFill>
        <p:spPr>
          <a:xfrm>
            <a:off x="1729035" y="1266125"/>
            <a:ext cx="7882279" cy="4666916"/>
          </a:xfrm>
          <a:prstGeom prst="rect">
            <a:avLst/>
          </a:prstGeom>
        </p:spPr>
      </p:pic>
      <p:sp>
        <p:nvSpPr>
          <p:cNvPr id="20" name="TextBox 19">
            <a:extLst>
              <a:ext uri="{FF2B5EF4-FFF2-40B4-BE49-F238E27FC236}">
                <a16:creationId xmlns:a16="http://schemas.microsoft.com/office/drawing/2014/main" id="{AD363B5D-9458-F030-7067-DD1D9EF63DAB}"/>
              </a:ext>
            </a:extLst>
          </p:cNvPr>
          <p:cNvSpPr txBox="1"/>
          <p:nvPr/>
        </p:nvSpPr>
        <p:spPr>
          <a:xfrm>
            <a:off x="2294964" y="6127978"/>
            <a:ext cx="7790330" cy="369332"/>
          </a:xfrm>
          <a:prstGeom prst="rect">
            <a:avLst/>
          </a:prstGeom>
          <a:noFill/>
        </p:spPr>
        <p:txBody>
          <a:bodyPr wrap="square">
            <a:spAutoFit/>
          </a:bodyPr>
          <a:lstStyle/>
          <a:p>
            <a:r>
              <a:rPr lang="en-US" dirty="0"/>
              <a:t>https://www.cidrdb.org/cidr2021/papers/cidr2021_paper17.pdf</a:t>
            </a:r>
          </a:p>
        </p:txBody>
      </p:sp>
      <p:sp>
        <p:nvSpPr>
          <p:cNvPr id="21" name="Content Placeholder 2">
            <a:extLst>
              <a:ext uri="{FF2B5EF4-FFF2-40B4-BE49-F238E27FC236}">
                <a16:creationId xmlns:a16="http://schemas.microsoft.com/office/drawing/2014/main" id="{FF4A70C8-657E-20B0-46D0-2A9B23E6CB0C}"/>
              </a:ext>
            </a:extLst>
          </p:cNvPr>
          <p:cNvSpPr>
            <a:spLocks noGrp="1"/>
          </p:cNvSpPr>
          <p:nvPr>
            <p:ph sz="quarter" idx="10"/>
          </p:nvPr>
        </p:nvSpPr>
        <p:spPr>
          <a:xfrm>
            <a:off x="581818" y="234326"/>
            <a:ext cx="11028363" cy="390300"/>
          </a:xfrm>
        </p:spPr>
        <p:txBody>
          <a:bodyPr vert="horz" wrap="square" lIns="0" tIns="0" rIns="0" bIns="0" rtlCol="0" anchor="t">
            <a:spAutoFit/>
          </a:bodyPr>
          <a:lstStyle/>
          <a:p>
            <a:pPr marL="0" indent="0" algn="ctr">
              <a:buNone/>
            </a:pPr>
            <a:r>
              <a:rPr lang="en-US" dirty="0"/>
              <a:t>Lakehouse: From Concept to Modern Data Standard (2020–2021)</a:t>
            </a:r>
            <a:endParaRPr lang="en-US" dirty="0">
              <a:cs typeface="Segoe UI"/>
            </a:endParaRPr>
          </a:p>
        </p:txBody>
      </p:sp>
    </p:spTree>
    <p:extLst>
      <p:ext uri="{BB962C8B-B14F-4D97-AF65-F5344CB8AC3E}">
        <p14:creationId xmlns:p14="http://schemas.microsoft.com/office/powerpoint/2010/main" val="86391080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9EE05A-559B-C034-D4E7-F46FB38446F5}"/>
              </a:ext>
            </a:extLst>
          </p:cNvPr>
          <p:cNvSpPr>
            <a:spLocks noGrp="1"/>
          </p:cNvSpPr>
          <p:nvPr>
            <p:ph sz="quarter" idx="10"/>
          </p:nvPr>
        </p:nvSpPr>
        <p:spPr>
          <a:xfrm>
            <a:off x="547827" y="198467"/>
            <a:ext cx="11028363" cy="501804"/>
          </a:xfrm>
        </p:spPr>
        <p:txBody>
          <a:bodyPr vert="horz" wrap="square" lIns="0" tIns="0" rIns="0" bIns="0" rtlCol="0" anchor="t">
            <a:spAutoFit/>
          </a:bodyPr>
          <a:lstStyle/>
          <a:p>
            <a:pPr marL="0" indent="0" algn="ctr">
              <a:buNone/>
            </a:pPr>
            <a:r>
              <a:rPr lang="en-US" sz="3600" dirty="0">
                <a:cs typeface="Segoe UI"/>
              </a:rPr>
              <a:t>Simple explanation of Lakehouse</a:t>
            </a:r>
          </a:p>
        </p:txBody>
      </p:sp>
      <p:pic>
        <p:nvPicPr>
          <p:cNvPr id="2" name="Graphic 1" descr="This image represents the Azure Synapse Analytics instance that is used in this lab. Here the dedicated pool is in focus for this lab&#10;">
            <a:extLst>
              <a:ext uri="{FF2B5EF4-FFF2-40B4-BE49-F238E27FC236}">
                <a16:creationId xmlns:a16="http://schemas.microsoft.com/office/drawing/2014/main" id="{1A793811-44BC-F06E-F684-F0A18DF1EC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42910" y="2450383"/>
            <a:ext cx="1127975" cy="1127975"/>
          </a:xfrm>
          <a:prstGeom prst="rect">
            <a:avLst/>
          </a:prstGeom>
        </p:spPr>
      </p:pic>
      <p:pic>
        <p:nvPicPr>
          <p:cNvPr id="4" name="Graphic 3" descr="This image represents the Azure Synapse Analytics instance that is used in this lab. Here the dedicated pool is in focus for this lab&#10;">
            <a:extLst>
              <a:ext uri="{FF2B5EF4-FFF2-40B4-BE49-F238E27FC236}">
                <a16:creationId xmlns:a16="http://schemas.microsoft.com/office/drawing/2014/main" id="{1EB5BE52-2761-CE35-2547-15C30CD0E7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67195" y="2393315"/>
            <a:ext cx="450340" cy="450340"/>
          </a:xfrm>
          <a:prstGeom prst="rect">
            <a:avLst/>
          </a:prstGeom>
        </p:spPr>
      </p:pic>
      <p:sp>
        <p:nvSpPr>
          <p:cNvPr id="6" name="Content Placeholder 2">
            <a:extLst>
              <a:ext uri="{FF2B5EF4-FFF2-40B4-BE49-F238E27FC236}">
                <a16:creationId xmlns:a16="http://schemas.microsoft.com/office/drawing/2014/main" id="{7ED3480D-1526-4FC5-C949-F5F006C865D6}"/>
              </a:ext>
            </a:extLst>
          </p:cNvPr>
          <p:cNvSpPr txBox="1">
            <a:spLocks/>
          </p:cNvSpPr>
          <p:nvPr/>
        </p:nvSpPr>
        <p:spPr>
          <a:xfrm>
            <a:off x="8010419" y="3612712"/>
            <a:ext cx="2429077" cy="369332"/>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400" b="0" i="0" u="none" strike="noStrike" kern="1200" cap="none" spc="0" normalizeH="0" baseline="0" noProof="0" dirty="0">
                <a:ln>
                  <a:noFill/>
                </a:ln>
                <a:solidFill>
                  <a:srgbClr val="000000"/>
                </a:solidFill>
                <a:effectLst/>
                <a:uLnTx/>
                <a:uFillTx/>
                <a:latin typeface="Segoe UI"/>
                <a:ea typeface="+mn-ea"/>
                <a:cs typeface="Segoe UI"/>
              </a:rPr>
              <a:t>Data warehouse</a:t>
            </a:r>
          </a:p>
        </p:txBody>
      </p:sp>
      <p:pic>
        <p:nvPicPr>
          <p:cNvPr id="7" name="図 664" descr="This image represents the data lake used in the lab that contains a folder with csv and parquet files">
            <a:extLst>
              <a:ext uri="{FF2B5EF4-FFF2-40B4-BE49-F238E27FC236}">
                <a16:creationId xmlns:a16="http://schemas.microsoft.com/office/drawing/2014/main" id="{6E91295A-9831-BCB1-289B-43FF121A980C}"/>
              </a:ext>
            </a:extLst>
          </p:cNvPr>
          <p:cNvPicPr>
            <a:picLocks noChangeAspect="1"/>
          </p:cNvPicPr>
          <p:nvPr/>
        </p:nvPicPr>
        <p:blipFill>
          <a:blip r:embed="rId5"/>
          <a:stretch>
            <a:fillRect/>
          </a:stretch>
        </p:blipFill>
        <p:spPr>
          <a:xfrm>
            <a:off x="2615162" y="2599743"/>
            <a:ext cx="1033930" cy="829257"/>
          </a:xfrm>
          <a:prstGeom prst="rect">
            <a:avLst/>
          </a:prstGeom>
        </p:spPr>
      </p:pic>
      <p:sp>
        <p:nvSpPr>
          <p:cNvPr id="8" name="Content Placeholder 2">
            <a:extLst>
              <a:ext uri="{FF2B5EF4-FFF2-40B4-BE49-F238E27FC236}">
                <a16:creationId xmlns:a16="http://schemas.microsoft.com/office/drawing/2014/main" id="{24AFC04D-967F-4C14-E68D-570B26B0E4AB}"/>
              </a:ext>
            </a:extLst>
          </p:cNvPr>
          <p:cNvSpPr txBox="1">
            <a:spLocks/>
          </p:cNvSpPr>
          <p:nvPr/>
        </p:nvSpPr>
        <p:spPr>
          <a:xfrm>
            <a:off x="1916270" y="3612712"/>
            <a:ext cx="2429077" cy="369332"/>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400" b="0" i="0" u="none" strike="noStrike" kern="1200" cap="none" spc="0" normalizeH="0" baseline="0" noProof="0" dirty="0">
                <a:ln>
                  <a:noFill/>
                </a:ln>
                <a:solidFill>
                  <a:srgbClr val="000000"/>
                </a:solidFill>
                <a:effectLst/>
                <a:uLnTx/>
                <a:uFillTx/>
                <a:latin typeface="Segoe UI"/>
                <a:ea typeface="+mn-ea"/>
                <a:cs typeface="Segoe UI"/>
              </a:rPr>
              <a:t>Data Lake</a:t>
            </a:r>
          </a:p>
        </p:txBody>
      </p:sp>
      <p:sp>
        <p:nvSpPr>
          <p:cNvPr id="9" name="Rounded Rectangle 75">
            <a:extLst>
              <a:ext uri="{FF2B5EF4-FFF2-40B4-BE49-F238E27FC236}">
                <a16:creationId xmlns:a16="http://schemas.microsoft.com/office/drawing/2014/main" id="{01E857D5-8A8D-31E2-5C2E-9D61152B5AFB}"/>
              </a:ext>
              <a:ext uri="{C183D7F6-B498-43B3-948B-1728B52AA6E4}">
                <adec:decorative xmlns:adec="http://schemas.microsoft.com/office/drawing/2017/decorative" val="1"/>
              </a:ext>
            </a:extLst>
          </p:cNvPr>
          <p:cNvSpPr/>
          <p:nvPr/>
        </p:nvSpPr>
        <p:spPr bwMode="auto">
          <a:xfrm>
            <a:off x="924345" y="4498315"/>
            <a:ext cx="4489704" cy="1194546"/>
          </a:xfrm>
          <a:prstGeom prst="roundRect">
            <a:avLst>
              <a:gd name="adj" fmla="val 3999"/>
            </a:avLst>
          </a:prstGeom>
          <a:solidFill>
            <a:schemeClr val="bg1"/>
          </a:solidFill>
          <a:ln w="9525" cap="flat" cmpd="sng" algn="ctr">
            <a:noFill/>
            <a:prstDash val="solid"/>
            <a:headEnd type="none" w="med" len="med"/>
            <a:tailEnd type="none" w="med" len="med"/>
          </a:ln>
          <a:effectLst>
            <a:outerShdw blurRad="50800" dist="12700" dir="2700000" algn="tl" rotWithShape="0">
              <a:prstClr val="black">
                <a:alpha val="40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Segoe UI"/>
                <a:ea typeface="+mn-ea"/>
                <a:cs typeface="Segoe UI"/>
              </a:rPr>
              <a:t>Scalable, distributed file storage​</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Segoe UI"/>
                <a:ea typeface="+mn-ea"/>
                <a:cs typeface="Segoe UI"/>
              </a:rPr>
              <a:t>Flexible schema-on-read semantics​</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Segoe UI"/>
                <a:ea typeface="+mn-ea"/>
                <a:cs typeface="Segoe UI"/>
              </a:rPr>
              <a:t>Big data technology compatibility​</a:t>
            </a:r>
          </a:p>
        </p:txBody>
      </p:sp>
      <p:sp>
        <p:nvSpPr>
          <p:cNvPr id="10" name="Rounded Rectangle 75">
            <a:extLst>
              <a:ext uri="{FF2B5EF4-FFF2-40B4-BE49-F238E27FC236}">
                <a16:creationId xmlns:a16="http://schemas.microsoft.com/office/drawing/2014/main" id="{80EB92E5-A10D-420D-1446-412AAD21187B}"/>
              </a:ext>
              <a:ext uri="{C183D7F6-B498-43B3-948B-1728B52AA6E4}">
                <adec:decorative xmlns:adec="http://schemas.microsoft.com/office/drawing/2017/decorative" val="1"/>
              </a:ext>
            </a:extLst>
          </p:cNvPr>
          <p:cNvSpPr/>
          <p:nvPr/>
        </p:nvSpPr>
        <p:spPr bwMode="auto">
          <a:xfrm>
            <a:off x="6777953" y="4498315"/>
            <a:ext cx="4490991" cy="1194546"/>
          </a:xfrm>
          <a:prstGeom prst="roundRect">
            <a:avLst>
              <a:gd name="adj" fmla="val 3999"/>
            </a:avLst>
          </a:prstGeom>
          <a:solidFill>
            <a:schemeClr val="bg1"/>
          </a:solidFill>
          <a:ln w="9525" cap="flat" cmpd="sng" algn="ctr">
            <a:noFill/>
            <a:prstDash val="solid"/>
            <a:headEnd type="none" w="med" len="med"/>
            <a:tailEnd type="none" w="med" len="med"/>
          </a:ln>
          <a:effectLst>
            <a:outerShdw blurRad="50800" dist="12700" dir="2700000" algn="tl" rotWithShape="0">
              <a:prstClr val="black">
                <a:alpha val="40000"/>
              </a:prst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Segoe UI"/>
                <a:ea typeface="+mn-ea"/>
                <a:cs typeface="Segoe UI"/>
              </a:rPr>
              <a:t>Relational schema modeling​</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Segoe UI"/>
                <a:ea typeface="+mn-ea"/>
                <a:cs typeface="Segoe UI"/>
              </a:rPr>
              <a:t>SQL-based querying​</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Segoe UI"/>
                <a:ea typeface="+mn-ea"/>
                <a:cs typeface="Segoe UI"/>
              </a:rPr>
              <a:t>Proven basis for reporting and analytics​</a:t>
            </a:r>
          </a:p>
        </p:txBody>
      </p:sp>
      <p:sp>
        <p:nvSpPr>
          <p:cNvPr id="11" name="Content Placeholder 2">
            <a:extLst>
              <a:ext uri="{FF2B5EF4-FFF2-40B4-BE49-F238E27FC236}">
                <a16:creationId xmlns:a16="http://schemas.microsoft.com/office/drawing/2014/main" id="{911CFCC1-092F-364B-4F61-764EB3C1774A}"/>
              </a:ext>
            </a:extLst>
          </p:cNvPr>
          <p:cNvSpPr txBox="1">
            <a:spLocks/>
          </p:cNvSpPr>
          <p:nvPr/>
        </p:nvSpPr>
        <p:spPr>
          <a:xfrm>
            <a:off x="4881461" y="2843655"/>
            <a:ext cx="2429077" cy="615553"/>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4000" b="0" i="0" u="none" strike="noStrike" kern="1200" cap="none" spc="0" normalizeH="0" baseline="0" noProof="0" dirty="0">
                <a:ln>
                  <a:noFill/>
                </a:ln>
                <a:solidFill>
                  <a:srgbClr val="000000"/>
                </a:solidFill>
                <a:effectLst/>
                <a:uLnTx/>
                <a:uFillTx/>
                <a:latin typeface="Segoe UI"/>
                <a:ea typeface="+mn-ea"/>
                <a:cs typeface="Segoe UI"/>
              </a:rPr>
              <a:t>+</a:t>
            </a:r>
          </a:p>
        </p:txBody>
      </p:sp>
    </p:spTree>
    <p:extLst>
      <p:ext uri="{BB962C8B-B14F-4D97-AF65-F5344CB8AC3E}">
        <p14:creationId xmlns:p14="http://schemas.microsoft.com/office/powerpoint/2010/main" val="15056109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ppt_x"/>
                                          </p:val>
                                        </p:tav>
                                        <p:tav tm="100000">
                                          <p:val>
                                            <p:strVal val="#ppt_x"/>
                                          </p:val>
                                        </p:tav>
                                      </p:tavLst>
                                    </p:anim>
                                    <p:anim calcmode="lin" valueType="num">
                                      <p:cBhvr additive="base">
                                        <p:cTn id="8" dur="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50" fill="hold"/>
                                        <p:tgtEl>
                                          <p:spTgt spid="10"/>
                                        </p:tgtEl>
                                        <p:attrNameLst>
                                          <p:attrName>ppt_x</p:attrName>
                                        </p:attrNameLst>
                                      </p:cBhvr>
                                      <p:tavLst>
                                        <p:tav tm="0">
                                          <p:val>
                                            <p:strVal val="#ppt_x"/>
                                          </p:val>
                                        </p:tav>
                                        <p:tav tm="100000">
                                          <p:val>
                                            <p:strVal val="#ppt_x"/>
                                          </p:val>
                                        </p:tav>
                                      </p:tavLst>
                                    </p:anim>
                                    <p:anim calcmode="lin" valueType="num">
                                      <p:cBhvr additive="base">
                                        <p:cTn id="12" dur="2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edallion architecture: best practices for managing Bronze, Silver and Gold  | by Piethein Strengholt | Medium">
            <a:extLst>
              <a:ext uri="{FF2B5EF4-FFF2-40B4-BE49-F238E27FC236}">
                <a16:creationId xmlns:a16="http://schemas.microsoft.com/office/drawing/2014/main" id="{0A765E02-BAA7-AF36-BF81-736C321AE9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9604" y="2057401"/>
            <a:ext cx="7430190" cy="3167197"/>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50D598C5-BDF3-2307-C841-B2945B8E1780}"/>
              </a:ext>
            </a:extLst>
          </p:cNvPr>
          <p:cNvSpPr>
            <a:spLocks noGrp="1"/>
          </p:cNvSpPr>
          <p:nvPr>
            <p:ph type="title"/>
          </p:nvPr>
        </p:nvSpPr>
        <p:spPr>
          <a:xfrm>
            <a:off x="486921" y="205567"/>
            <a:ext cx="11026775" cy="613309"/>
          </a:xfrm>
        </p:spPr>
        <p:txBody>
          <a:bodyPr vert="horz" wrap="square" lIns="0" tIns="0" rIns="0" bIns="0" rtlCol="0" anchor="t">
            <a:spAutoFit/>
          </a:bodyPr>
          <a:lstStyle/>
          <a:p>
            <a:r>
              <a:rPr lang="en-US" dirty="0">
                <a:cs typeface="Segoe UI"/>
              </a:rPr>
              <a:t>Medallion Architecture</a:t>
            </a:r>
          </a:p>
        </p:txBody>
      </p:sp>
    </p:spTree>
    <p:extLst>
      <p:ext uri="{BB962C8B-B14F-4D97-AF65-F5344CB8AC3E}">
        <p14:creationId xmlns:p14="http://schemas.microsoft.com/office/powerpoint/2010/main" val="167975566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91EF774-7346-B34B-D490-D10AD8A1FEFA}"/>
              </a:ext>
            </a:extLst>
          </p:cNvPr>
          <p:cNvPicPr>
            <a:picLocks noChangeAspect="1"/>
          </p:cNvPicPr>
          <p:nvPr/>
        </p:nvPicPr>
        <p:blipFill>
          <a:blip r:embed="rId2"/>
          <a:stretch>
            <a:fillRect/>
          </a:stretch>
        </p:blipFill>
        <p:spPr>
          <a:xfrm>
            <a:off x="879119" y="1174377"/>
            <a:ext cx="10433761" cy="5013422"/>
          </a:xfrm>
          <a:prstGeom prst="rect">
            <a:avLst/>
          </a:prstGeom>
        </p:spPr>
      </p:pic>
      <p:sp>
        <p:nvSpPr>
          <p:cNvPr id="15" name="Content Placeholder 2">
            <a:extLst>
              <a:ext uri="{FF2B5EF4-FFF2-40B4-BE49-F238E27FC236}">
                <a16:creationId xmlns:a16="http://schemas.microsoft.com/office/drawing/2014/main" id="{D2C91714-5342-369B-C0B4-B48A4E012E2F}"/>
              </a:ext>
            </a:extLst>
          </p:cNvPr>
          <p:cNvSpPr>
            <a:spLocks noGrp="1"/>
          </p:cNvSpPr>
          <p:nvPr>
            <p:ph type="title"/>
          </p:nvPr>
        </p:nvSpPr>
        <p:spPr>
          <a:xfrm>
            <a:off x="486921" y="205567"/>
            <a:ext cx="11026775" cy="613309"/>
          </a:xfrm>
        </p:spPr>
        <p:txBody>
          <a:bodyPr vert="horz" wrap="square" lIns="0" tIns="0" rIns="0" bIns="0" rtlCol="0" anchor="t">
            <a:spAutoFit/>
          </a:bodyPr>
          <a:lstStyle/>
          <a:p>
            <a:r>
              <a:rPr lang="en-US" dirty="0">
                <a:cs typeface="Segoe UI"/>
              </a:rPr>
              <a:t>Lakehouse Architecture</a:t>
            </a:r>
          </a:p>
        </p:txBody>
      </p:sp>
    </p:spTree>
    <p:extLst>
      <p:ext uri="{BB962C8B-B14F-4D97-AF65-F5344CB8AC3E}">
        <p14:creationId xmlns:p14="http://schemas.microsoft.com/office/powerpoint/2010/main" val="1598406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2363A-080F-091F-A843-EE6DAB2A475C}"/>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3ACD9C77-60C0-0871-4934-72473A2F3AF3}"/>
              </a:ext>
            </a:extLst>
          </p:cNvPr>
          <p:cNvSpPr>
            <a:spLocks noGrp="1"/>
          </p:cNvSpPr>
          <p:nvPr>
            <p:ph type="title"/>
          </p:nvPr>
        </p:nvSpPr>
        <p:spPr>
          <a:xfrm>
            <a:off x="486921" y="205567"/>
            <a:ext cx="11026775" cy="613309"/>
          </a:xfrm>
        </p:spPr>
        <p:txBody>
          <a:bodyPr vert="horz" wrap="square" lIns="0" tIns="0" rIns="0" bIns="0" rtlCol="0" anchor="t">
            <a:spAutoFit/>
          </a:bodyPr>
          <a:lstStyle/>
          <a:p>
            <a:r>
              <a:rPr lang="en-US" dirty="0">
                <a:cs typeface="Segoe UI"/>
              </a:rPr>
              <a:t>Medallion Architecture</a:t>
            </a:r>
          </a:p>
        </p:txBody>
      </p:sp>
      <p:pic>
        <p:nvPicPr>
          <p:cNvPr id="4" name="Picture 2" descr="Diagram of an example of OneLake medallion architecture that shows data sources, prepare and transform with bronze, silver, and gold layers, and analyzing with the SQL analytics endpoint and Power BI.">
            <a:extLst>
              <a:ext uri="{FF2B5EF4-FFF2-40B4-BE49-F238E27FC236}">
                <a16:creationId xmlns:a16="http://schemas.microsoft.com/office/drawing/2014/main" id="{EDDD7B25-71B6-2CAD-CB4C-3D926719B4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6180" y="1999131"/>
            <a:ext cx="8232368" cy="337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66895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C2400-38FE-1FD4-FC05-08C2C1D1A17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8281A0F-F5A0-DADA-6950-742C216F921D}"/>
              </a:ext>
            </a:extLst>
          </p:cNvPr>
          <p:cNvSpPr>
            <a:spLocks noGrp="1"/>
          </p:cNvSpPr>
          <p:nvPr>
            <p:ph type="title"/>
          </p:nvPr>
        </p:nvSpPr>
        <p:spPr/>
        <p:txBody>
          <a:bodyPr/>
          <a:lstStyle/>
          <a:p>
            <a:r>
              <a:rPr lang="en-US" sz="3137" dirty="0"/>
              <a:t>Understand Delta Lake</a:t>
            </a:r>
          </a:p>
        </p:txBody>
      </p:sp>
      <p:sp>
        <p:nvSpPr>
          <p:cNvPr id="6" name="TextBox 5">
            <a:extLst>
              <a:ext uri="{FF2B5EF4-FFF2-40B4-BE49-F238E27FC236}">
                <a16:creationId xmlns:a16="http://schemas.microsoft.com/office/drawing/2014/main" id="{8D47186C-07EC-9C26-75D7-8B1990B655E5}"/>
              </a:ext>
            </a:extLst>
          </p:cNvPr>
          <p:cNvSpPr txBox="1"/>
          <p:nvPr/>
        </p:nvSpPr>
        <p:spPr>
          <a:xfrm>
            <a:off x="8674151" y="1549245"/>
            <a:ext cx="2979372" cy="3759510"/>
          </a:xfrm>
          <a:prstGeom prst="rect">
            <a:avLst/>
          </a:prstGeom>
          <a:noFill/>
        </p:spPr>
        <p:txBody>
          <a:bodyPr wrap="square" lIns="179285" tIns="143428" rIns="179285" bIns="143428" rtlCol="0">
            <a:spAutoFit/>
          </a:bodyPr>
          <a:lstStyle/>
          <a:p>
            <a:pPr marL="280121" indent="-280121" defTabSz="914367">
              <a:spcBef>
                <a:spcPts val="588"/>
              </a:spcBef>
              <a:spcAft>
                <a:spcPts val="588"/>
              </a:spcAft>
              <a:buFont typeface="Arial" panose="020B0604020202020204" pitchFamily="34" charset="0"/>
              <a:buChar char="•"/>
            </a:pPr>
            <a:r>
              <a:rPr lang="en-US" sz="1961" dirty="0">
                <a:solidFill>
                  <a:srgbClr val="000000"/>
                </a:solidFill>
                <a:latin typeface="Segoe UI"/>
              </a:rPr>
              <a:t>Relational tables that support querying and data modification</a:t>
            </a:r>
          </a:p>
          <a:p>
            <a:pPr marL="280121" indent="-280121" defTabSz="914367">
              <a:spcBef>
                <a:spcPts val="588"/>
              </a:spcBef>
              <a:spcAft>
                <a:spcPts val="588"/>
              </a:spcAft>
              <a:buFont typeface="Arial" panose="020B0604020202020204" pitchFamily="34" charset="0"/>
              <a:buChar char="•"/>
            </a:pPr>
            <a:r>
              <a:rPr lang="en-US" sz="1961" dirty="0">
                <a:solidFill>
                  <a:srgbClr val="000000"/>
                </a:solidFill>
                <a:latin typeface="Segoe UI"/>
              </a:rPr>
              <a:t>Support for ACID transactions </a:t>
            </a:r>
          </a:p>
          <a:p>
            <a:pPr marL="280121" indent="-280121" defTabSz="914367">
              <a:spcBef>
                <a:spcPts val="588"/>
              </a:spcBef>
              <a:spcAft>
                <a:spcPts val="588"/>
              </a:spcAft>
              <a:buFont typeface="Arial" panose="020B0604020202020204" pitchFamily="34" charset="0"/>
              <a:buChar char="•"/>
            </a:pPr>
            <a:r>
              <a:rPr lang="en-US" sz="1961" dirty="0">
                <a:solidFill>
                  <a:srgbClr val="000000"/>
                </a:solidFill>
                <a:latin typeface="Segoe UI"/>
              </a:rPr>
              <a:t>Data versioning and time travel</a:t>
            </a:r>
          </a:p>
          <a:p>
            <a:pPr marL="280121" indent="-280121" defTabSz="914367">
              <a:spcBef>
                <a:spcPts val="588"/>
              </a:spcBef>
              <a:spcAft>
                <a:spcPts val="588"/>
              </a:spcAft>
              <a:buFont typeface="Arial" panose="020B0604020202020204" pitchFamily="34" charset="0"/>
              <a:buChar char="•"/>
            </a:pPr>
            <a:r>
              <a:rPr lang="en-US" sz="1961" dirty="0">
                <a:solidFill>
                  <a:srgbClr val="000000"/>
                </a:solidFill>
                <a:latin typeface="Segoe UI"/>
              </a:rPr>
              <a:t>Standard formats and interoperability</a:t>
            </a:r>
          </a:p>
        </p:txBody>
      </p:sp>
      <p:grpSp>
        <p:nvGrpSpPr>
          <p:cNvPr id="8" name="Group 7" descr="Screenshot of the file view of a delta lake in the Fabric UI.">
            <a:extLst>
              <a:ext uri="{FF2B5EF4-FFF2-40B4-BE49-F238E27FC236}">
                <a16:creationId xmlns:a16="http://schemas.microsoft.com/office/drawing/2014/main" id="{5D245AC9-E2D1-1740-773A-95744B1A28F2}"/>
              </a:ext>
            </a:extLst>
          </p:cNvPr>
          <p:cNvGrpSpPr/>
          <p:nvPr/>
        </p:nvGrpSpPr>
        <p:grpSpPr>
          <a:xfrm>
            <a:off x="468559" y="1409392"/>
            <a:ext cx="7899360" cy="4224958"/>
            <a:chOff x="477953" y="1437156"/>
            <a:chExt cx="8057759" cy="4309677"/>
          </a:xfrm>
        </p:grpSpPr>
        <p:pic>
          <p:nvPicPr>
            <p:cNvPr id="1026" name="Picture 2">
              <a:extLst>
                <a:ext uri="{FF2B5EF4-FFF2-40B4-BE49-F238E27FC236}">
                  <a16:creationId xmlns:a16="http://schemas.microsoft.com/office/drawing/2014/main" id="{6C498878-E959-0DDB-6E52-764B4D23FC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953" y="1437156"/>
              <a:ext cx="8057759" cy="4309677"/>
            </a:xfrm>
            <a:prstGeom prst="rect">
              <a:avLst/>
            </a:prstGeom>
            <a:noFill/>
            <a:effectLst>
              <a:outerShdw blurRad="50800" dist="254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C3E5F5AB-A8DD-181C-2D37-F9C05217BB48}"/>
                </a:ext>
              </a:extLst>
            </p:cNvPr>
            <p:cNvSpPr/>
            <p:nvPr/>
          </p:nvSpPr>
          <p:spPr bwMode="auto">
            <a:xfrm>
              <a:off x="2459225" y="2924944"/>
              <a:ext cx="1448273" cy="272616"/>
            </a:xfrm>
            <a:prstGeom prst="roundRect">
              <a:avLst/>
            </a:prstGeom>
            <a:noFill/>
            <a:ln w="15875">
              <a:solidFill>
                <a:schemeClr val="tx2"/>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pic>
        <p:nvPicPr>
          <p:cNvPr id="2" name="Google Shape;495;p87" descr="Delta Lake">
            <a:extLst>
              <a:ext uri="{FF2B5EF4-FFF2-40B4-BE49-F238E27FC236}">
                <a16:creationId xmlns:a16="http://schemas.microsoft.com/office/drawing/2014/main" id="{AF571BF1-2A34-AE55-80D8-64FAF6FA1FA1}"/>
              </a:ext>
            </a:extLst>
          </p:cNvPr>
          <p:cNvPicPr preferRelativeResize="0"/>
          <p:nvPr/>
        </p:nvPicPr>
        <p:blipFill rotWithShape="1">
          <a:blip r:embed="rId4">
            <a:alphaModFix/>
          </a:blip>
          <a:srcRect/>
          <a:stretch/>
        </p:blipFill>
        <p:spPr>
          <a:xfrm>
            <a:off x="11229340" y="94700"/>
            <a:ext cx="693019" cy="627526"/>
          </a:xfrm>
          <a:prstGeom prst="rect">
            <a:avLst/>
          </a:prstGeom>
          <a:noFill/>
          <a:ln>
            <a:noFill/>
          </a:ln>
        </p:spPr>
      </p:pic>
    </p:spTree>
    <p:extLst>
      <p:ext uri="{BB962C8B-B14F-4D97-AF65-F5344CB8AC3E}">
        <p14:creationId xmlns:p14="http://schemas.microsoft.com/office/powerpoint/2010/main" val="369126449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D6A6188-AC15-3068-AA1C-AC1DBEC55B3D}"/>
              </a:ext>
            </a:extLst>
          </p:cNvPr>
          <p:cNvPicPr>
            <a:picLocks noChangeAspect="1"/>
          </p:cNvPicPr>
          <p:nvPr/>
        </p:nvPicPr>
        <p:blipFill>
          <a:blip r:embed="rId2"/>
          <a:stretch>
            <a:fillRect/>
          </a:stretch>
        </p:blipFill>
        <p:spPr>
          <a:xfrm>
            <a:off x="0" y="0"/>
            <a:ext cx="12192000" cy="6853969"/>
          </a:xfrm>
          <a:prstGeom prst="rect">
            <a:avLst/>
          </a:prstGeom>
        </p:spPr>
      </p:pic>
    </p:spTree>
    <p:extLst>
      <p:ext uri="{BB962C8B-B14F-4D97-AF65-F5344CB8AC3E}">
        <p14:creationId xmlns:p14="http://schemas.microsoft.com/office/powerpoint/2010/main" val="2365851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B4048-E7BE-5D47-17D3-E6148C9C2A3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138542-BE55-6EE9-8DF6-5A8141610E4A}"/>
              </a:ext>
            </a:extLst>
          </p:cNvPr>
          <p:cNvPicPr>
            <a:picLocks noChangeAspect="1"/>
          </p:cNvPicPr>
          <p:nvPr/>
        </p:nvPicPr>
        <p:blipFill>
          <a:blip r:embed="rId3"/>
          <a:stretch>
            <a:fillRect/>
          </a:stretch>
        </p:blipFill>
        <p:spPr>
          <a:xfrm>
            <a:off x="-948907" y="-103517"/>
            <a:ext cx="12192001" cy="6858000"/>
          </a:xfrm>
          <a:prstGeom prst="rect">
            <a:avLst/>
          </a:prstGeom>
        </p:spPr>
      </p:pic>
      <p:sp>
        <p:nvSpPr>
          <p:cNvPr id="5" name="TextBox 4">
            <a:extLst>
              <a:ext uri="{FF2B5EF4-FFF2-40B4-BE49-F238E27FC236}">
                <a16:creationId xmlns:a16="http://schemas.microsoft.com/office/drawing/2014/main" id="{0FB689DE-0729-18AA-A501-C98E7024149B}"/>
              </a:ext>
            </a:extLst>
          </p:cNvPr>
          <p:cNvSpPr txBox="1"/>
          <p:nvPr/>
        </p:nvSpPr>
        <p:spPr>
          <a:xfrm>
            <a:off x="4265113" y="6253712"/>
            <a:ext cx="6212908" cy="369332"/>
          </a:xfrm>
          <a:prstGeom prst="rect">
            <a:avLst/>
          </a:prstGeom>
          <a:noFill/>
        </p:spPr>
        <p:txBody>
          <a:bodyPr wrap="square">
            <a:spAutoFit/>
          </a:bodyPr>
          <a:lstStyle/>
          <a:p>
            <a:r>
              <a:rPr lang="en-US" dirty="0" err="1">
                <a:hlinkClick r:id="rId4"/>
              </a:rPr>
              <a:t>lakehouse</a:t>
            </a:r>
            <a:r>
              <a:rPr lang="en-US" dirty="0">
                <a:hlinkClick r:id="rId4"/>
              </a:rPr>
              <a:t> </a:t>
            </a:r>
            <a:r>
              <a:rPr lang="en-US" dirty="0" err="1">
                <a:hlinkClick r:id="rId4"/>
              </a:rPr>
              <a:t>architecture.vsdx</a:t>
            </a:r>
            <a:endParaRPr lang="en-US" dirty="0"/>
          </a:p>
        </p:txBody>
      </p:sp>
    </p:spTree>
    <p:extLst>
      <p:ext uri="{BB962C8B-B14F-4D97-AF65-F5344CB8AC3E}">
        <p14:creationId xmlns:p14="http://schemas.microsoft.com/office/powerpoint/2010/main" val="3798986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40F88-D77A-06BA-156C-950F9C1E153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3294EAE-D3B1-5348-5546-7504D2DA5F9B}"/>
              </a:ext>
            </a:extLst>
          </p:cNvPr>
          <p:cNvSpPr txBox="1"/>
          <p:nvPr/>
        </p:nvSpPr>
        <p:spPr>
          <a:xfrm>
            <a:off x="4265113" y="6253712"/>
            <a:ext cx="6212908" cy="369332"/>
          </a:xfrm>
          <a:prstGeom prst="rect">
            <a:avLst/>
          </a:prstGeom>
          <a:noFill/>
        </p:spPr>
        <p:txBody>
          <a:bodyPr wrap="square">
            <a:spAutoFit/>
          </a:bodyPr>
          <a:lstStyle/>
          <a:p>
            <a:r>
              <a:rPr lang="en-US" dirty="0" err="1">
                <a:hlinkClick r:id="rId3"/>
              </a:rPr>
              <a:t>lakehouse</a:t>
            </a:r>
            <a:r>
              <a:rPr lang="en-US" dirty="0">
                <a:hlinkClick r:id="rId3"/>
              </a:rPr>
              <a:t> </a:t>
            </a:r>
            <a:r>
              <a:rPr lang="en-US" dirty="0" err="1">
                <a:hlinkClick r:id="rId3"/>
              </a:rPr>
              <a:t>architecture.vsdx</a:t>
            </a:r>
            <a:endParaRPr lang="en-US" dirty="0"/>
          </a:p>
        </p:txBody>
      </p:sp>
      <p:pic>
        <p:nvPicPr>
          <p:cNvPr id="6" name="Picture 5" descr="The image illustrates a comprehensive data management architecture, featuring various components such as ingestion, processing, storage, and analytics, with multiple data sources and services like Microsoft Fabric, AWS, and Google Cloud, all integrated into a cohesive data lake and lakehouse ecosystem.&#10;&#10;AI-generated content may be incorrect.">
            <a:extLst>
              <a:ext uri="{FF2B5EF4-FFF2-40B4-BE49-F238E27FC236}">
                <a16:creationId xmlns:a16="http://schemas.microsoft.com/office/drawing/2014/main" id="{901D0DE2-9AE9-4F44-7EAD-DCB41AAAA9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028" y="0"/>
            <a:ext cx="10593944" cy="6858000"/>
          </a:xfrm>
          <a:prstGeom prst="rect">
            <a:avLst/>
          </a:prstGeom>
        </p:spPr>
      </p:pic>
    </p:spTree>
    <p:extLst>
      <p:ext uri="{BB962C8B-B14F-4D97-AF65-F5344CB8AC3E}">
        <p14:creationId xmlns:p14="http://schemas.microsoft.com/office/powerpoint/2010/main" val="2595404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96041-220A-1DD6-D40A-E2881E56D69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C4A4978-C4FF-324F-E60A-6FEBE3FC1C4E}"/>
              </a:ext>
            </a:extLst>
          </p:cNvPr>
          <p:cNvPicPr>
            <a:picLocks noChangeAspect="1"/>
          </p:cNvPicPr>
          <p:nvPr/>
        </p:nvPicPr>
        <p:blipFill>
          <a:blip r:embed="rId3"/>
          <a:stretch>
            <a:fillRect/>
          </a:stretch>
        </p:blipFill>
        <p:spPr>
          <a:xfrm>
            <a:off x="0" y="1412147"/>
            <a:ext cx="12192000" cy="4516305"/>
          </a:xfrm>
          <a:prstGeom prst="rect">
            <a:avLst/>
          </a:prstGeom>
        </p:spPr>
      </p:pic>
      <p:sp>
        <p:nvSpPr>
          <p:cNvPr id="6" name="Content Placeholder 2">
            <a:extLst>
              <a:ext uri="{FF2B5EF4-FFF2-40B4-BE49-F238E27FC236}">
                <a16:creationId xmlns:a16="http://schemas.microsoft.com/office/drawing/2014/main" id="{0C669F76-3F57-4368-1279-212C41FDC82D}"/>
              </a:ext>
            </a:extLst>
          </p:cNvPr>
          <p:cNvSpPr>
            <a:spLocks noGrp="1"/>
          </p:cNvSpPr>
          <p:nvPr>
            <p:ph type="title"/>
          </p:nvPr>
        </p:nvSpPr>
        <p:spPr>
          <a:xfrm>
            <a:off x="3925597" y="176659"/>
            <a:ext cx="11026775" cy="613309"/>
          </a:xfrm>
        </p:spPr>
        <p:txBody>
          <a:bodyPr vert="horz" wrap="square" lIns="0" tIns="0" rIns="0" bIns="0" rtlCol="0" anchor="t">
            <a:spAutoFit/>
          </a:bodyPr>
          <a:lstStyle/>
          <a:p>
            <a:r>
              <a:rPr lang="en-US" dirty="0" err="1">
                <a:cs typeface="Segoe UI"/>
              </a:rPr>
              <a:t>Cupom</a:t>
            </a:r>
            <a:r>
              <a:rPr lang="en-US" dirty="0">
                <a:cs typeface="Segoe UI"/>
              </a:rPr>
              <a:t> 70 % OFF</a:t>
            </a:r>
          </a:p>
        </p:txBody>
      </p:sp>
    </p:spTree>
    <p:extLst>
      <p:ext uri="{BB962C8B-B14F-4D97-AF65-F5344CB8AC3E}">
        <p14:creationId xmlns:p14="http://schemas.microsoft.com/office/powerpoint/2010/main" val="1914249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52442-56F1-A6A2-ACBE-FC3F6947AEB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8EFF475-5C66-4777-67EF-F9C5193110B1}"/>
              </a:ext>
            </a:extLst>
          </p:cNvPr>
          <p:cNvSpPr>
            <a:spLocks noGrp="1"/>
          </p:cNvSpPr>
          <p:nvPr>
            <p:ph type="title"/>
          </p:nvPr>
        </p:nvSpPr>
        <p:spPr>
          <a:xfrm>
            <a:off x="3727220" y="0"/>
            <a:ext cx="4019127" cy="939187"/>
          </a:xfrm>
        </p:spPr>
        <p:txBody>
          <a:bodyPr>
            <a:normAutofit/>
          </a:bodyPr>
          <a:lstStyle/>
          <a:p>
            <a:r>
              <a:rPr lang="en-US" dirty="0"/>
              <a:t>Thank You!!!</a:t>
            </a:r>
          </a:p>
        </p:txBody>
      </p:sp>
      <p:pic>
        <p:nvPicPr>
          <p:cNvPr id="5" name="Content Placeholder 12" descr="A person standing next to a colorful square sculpture&#10;&#10;AI-generated content may be incorrect.">
            <a:extLst>
              <a:ext uri="{FF2B5EF4-FFF2-40B4-BE49-F238E27FC236}">
                <a16:creationId xmlns:a16="http://schemas.microsoft.com/office/drawing/2014/main" id="{543AD20D-CA26-A8F4-0CAF-8CA7B9C48DFF}"/>
              </a:ext>
            </a:extLst>
          </p:cNvPr>
          <p:cNvPicPr>
            <a:picLocks noGrp="1" noChangeAspect="1"/>
          </p:cNvPicPr>
          <p:nvPr>
            <p:ph sz="quarter" idx="12"/>
          </p:nvPr>
        </p:nvPicPr>
        <p:blipFill>
          <a:blip r:embed="rId3"/>
          <a:stretch>
            <a:fillRect/>
          </a:stretch>
        </p:blipFill>
        <p:spPr>
          <a:xfrm>
            <a:off x="1675941" y="1642736"/>
            <a:ext cx="4102558" cy="4217717"/>
          </a:xfrm>
          <a:prstGeom prst="rect">
            <a:avLst/>
          </a:prstGeom>
        </p:spPr>
      </p:pic>
      <p:pic>
        <p:nvPicPr>
          <p:cNvPr id="7" name="Online Image Placeholder 19" descr="A qr code with black dots&#10;&#10;AI-generated content may be incorrect.">
            <a:extLst>
              <a:ext uri="{FF2B5EF4-FFF2-40B4-BE49-F238E27FC236}">
                <a16:creationId xmlns:a16="http://schemas.microsoft.com/office/drawing/2014/main" id="{34FB4B63-4B80-CB49-35A7-2304F10D933F}"/>
              </a:ext>
            </a:extLst>
          </p:cNvPr>
          <p:cNvPicPr>
            <a:picLocks noGrp="1" noChangeAspect="1"/>
          </p:cNvPicPr>
          <p:nvPr>
            <p:ph type="clipArt" sz="quarter" idx="13"/>
          </p:nvPr>
        </p:nvPicPr>
        <p:blipFill>
          <a:blip r:embed="rId4"/>
          <a:stretch>
            <a:fillRect/>
          </a:stretch>
        </p:blipFill>
        <p:spPr>
          <a:xfrm>
            <a:off x="7078388" y="2029139"/>
            <a:ext cx="3399111" cy="3341263"/>
          </a:xfrm>
          <a:prstGeom prst="rect">
            <a:avLst/>
          </a:prstGeom>
        </p:spPr>
      </p:pic>
    </p:spTree>
    <p:extLst>
      <p:ext uri="{BB962C8B-B14F-4D97-AF65-F5344CB8AC3E}">
        <p14:creationId xmlns:p14="http://schemas.microsoft.com/office/powerpoint/2010/main" val="452255158"/>
      </p:ext>
    </p:extLst>
  </p:cSld>
  <p:clrMapOvr>
    <a:masterClrMapping/>
  </p:clrMapOvr>
</p:sld>
</file>

<file path=ppt/theme/theme1.xml><?xml version="1.0" encoding="utf-8"?>
<a:theme xmlns:a="http://schemas.openxmlformats.org/drawingml/2006/main" name="Brasilia DataGroup - Claro">
  <a:themeElements>
    <a:clrScheme name="Brasilia Data Group">
      <a:dk1>
        <a:srgbClr val="3260E5"/>
      </a:dk1>
      <a:lt1>
        <a:srgbClr val="FAAA37"/>
      </a:lt1>
      <a:dk2>
        <a:srgbClr val="535252"/>
      </a:dk2>
      <a:lt2>
        <a:srgbClr val="F2F2F2"/>
      </a:lt2>
      <a:accent1>
        <a:srgbClr val="156082"/>
      </a:accent1>
      <a:accent2>
        <a:srgbClr val="E97132"/>
      </a:accent2>
      <a:accent3>
        <a:srgbClr val="196B24"/>
      </a:accent3>
      <a:accent4>
        <a:srgbClr val="0F9ED5"/>
      </a:accent4>
      <a:accent5>
        <a:srgbClr val="A02B93"/>
      </a:accent5>
      <a:accent6>
        <a:srgbClr val="FFC000"/>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sbData-TemplatePadrao.potx" id="{DB3A769D-D55B-4D22-83B8-5B70B1706DB5}" vid="{08488FC9-7A68-4978-9955-DA7B0F68FD7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4C22F33D563D942B7A33EDA78808F99" ma:contentTypeVersion="12" ma:contentTypeDescription="Create a new document." ma:contentTypeScope="" ma:versionID="46877d59d91de564cdaf801e1ea0cfad">
  <xsd:schema xmlns:xsd="http://www.w3.org/2001/XMLSchema" xmlns:xs="http://www.w3.org/2001/XMLSchema" xmlns:p="http://schemas.microsoft.com/office/2006/metadata/properties" xmlns:ns2="d5d54d42-bed2-42ee-9f02-e0f4468c08ff" xmlns:ns3="b14a1e4d-9233-4f95-b043-ddf44a4b24b6" targetNamespace="http://schemas.microsoft.com/office/2006/metadata/properties" ma:root="true" ma:fieldsID="ed56797b75dc60fcf3399ad3c47683b1" ns2:_="" ns3:_="">
    <xsd:import namespace="d5d54d42-bed2-42ee-9f02-e0f4468c08ff"/>
    <xsd:import namespace="b14a1e4d-9233-4f95-b043-ddf44a4b24b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d54d42-bed2-42ee-9f02-e0f4468c08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933cfc9-63f1-41d7-8bd4-ed3399d1b5f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14a1e4d-9233-4f95-b043-ddf44a4b24b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b1d71df3-ef52-4aef-8949-d34883c1c828}" ma:internalName="TaxCatchAll" ma:showField="CatchAllData" ma:web="b14a1e4d-9233-4f95-b043-ddf44a4b24b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14a1e4d-9233-4f95-b043-ddf44a4b24b6" xsi:nil="true"/>
    <lcf76f155ced4ddcb4097134ff3c332f xmlns="d5d54d42-bed2-42ee-9f02-e0f4468c08f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481344D-0C04-4B20-BCBD-4B8236D20D28}"/>
</file>

<file path=customXml/itemProps2.xml><?xml version="1.0" encoding="utf-8"?>
<ds:datastoreItem xmlns:ds="http://schemas.openxmlformats.org/officeDocument/2006/customXml" ds:itemID="{67BEA54E-00F8-4E20-B62A-1CA0E2582130}"/>
</file>

<file path=customXml/itemProps3.xml><?xml version="1.0" encoding="utf-8"?>
<ds:datastoreItem xmlns:ds="http://schemas.openxmlformats.org/officeDocument/2006/customXml" ds:itemID="{569A60C4-91E7-47B4-8907-01BAE871010F}"/>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BsbData-TemplatePadrao</Template>
  <TotalTime>4806</TotalTime>
  <Words>1180</Words>
  <Application>Microsoft Office PowerPoint</Application>
  <PresentationFormat>Widescreen</PresentationFormat>
  <Paragraphs>180</Paragraphs>
  <Slides>21</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Aptos</vt:lpstr>
      <vt:lpstr>Aptos Display</vt:lpstr>
      <vt:lpstr>Arial</vt:lpstr>
      <vt:lpstr>Blauer</vt:lpstr>
      <vt:lpstr>Calibri</vt:lpstr>
      <vt:lpstr>Segoe UI</vt:lpstr>
      <vt:lpstr>Source Sans Pro</vt:lpstr>
      <vt:lpstr>Source Sans Pro SemiBold</vt:lpstr>
      <vt:lpstr>Wingdings</vt:lpstr>
      <vt:lpstr>Brasilia DataGroup - Claro</vt:lpstr>
      <vt:lpstr>Arquitetura Medalhão no Microsoft Fabric   Deep Dive</vt:lpstr>
      <vt:lpstr>Apoio</vt:lpstr>
      <vt:lpstr>O Brasília Data Group</vt:lpstr>
      <vt:lpstr>Voluntários</vt:lpstr>
      <vt:lpstr>Orientações para este encontro</vt:lpstr>
      <vt:lpstr>Próximos encontros</vt:lpstr>
      <vt:lpstr>Canais Oficiais</vt:lpstr>
      <vt:lpstr>Sidney Cirqueira</vt:lpstr>
      <vt:lpstr>PowerPoint Presentation</vt:lpstr>
      <vt:lpstr>PowerPoint Presentation</vt:lpstr>
      <vt:lpstr>PowerPoint Presentation</vt:lpstr>
      <vt:lpstr>PowerPoint Presentation</vt:lpstr>
      <vt:lpstr>Medallion Architecture</vt:lpstr>
      <vt:lpstr>Lakehouse Architecture</vt:lpstr>
      <vt:lpstr>Medallion Architecture</vt:lpstr>
      <vt:lpstr>Understand Delta Lake</vt:lpstr>
      <vt:lpstr>PowerPoint Presentation</vt:lpstr>
      <vt:lpstr>PowerPoint Presentation</vt:lpstr>
      <vt:lpstr>PowerPoint Presentation</vt:lpstr>
      <vt:lpstr>Cupom 70 % OFF</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Rodrigo Ribeiro Gomes</dc:creator>
  <cp:lastModifiedBy>Sidney Cirqueira</cp:lastModifiedBy>
  <cp:revision>3</cp:revision>
  <dcterms:created xsi:type="dcterms:W3CDTF">2026-03-25T00:38:18Z</dcterms:created>
  <dcterms:modified xsi:type="dcterms:W3CDTF">2026-05-06T12:16:31Z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0x010100F4C22F33D563D942B7A33EDA78808F99</vt:lpwstr>
  </property>
</Properties>
</file>